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23"/>
  </p:notesMasterIdLst>
  <p:sldIdLst>
    <p:sldId id="361" r:id="rId3"/>
    <p:sldId id="576" r:id="rId4"/>
    <p:sldId id="575" r:id="rId5"/>
    <p:sldId id="572" r:id="rId6"/>
    <p:sldId id="573" r:id="rId7"/>
    <p:sldId id="535" r:id="rId8"/>
    <p:sldId id="577" r:id="rId9"/>
    <p:sldId id="578" r:id="rId10"/>
    <p:sldId id="579" r:id="rId11"/>
    <p:sldId id="567" r:id="rId12"/>
    <p:sldId id="531" r:id="rId13"/>
    <p:sldId id="580" r:id="rId14"/>
    <p:sldId id="492" r:id="rId15"/>
    <p:sldId id="582" r:id="rId16"/>
    <p:sldId id="499" r:id="rId17"/>
    <p:sldId id="569" r:id="rId18"/>
    <p:sldId id="586" r:id="rId19"/>
    <p:sldId id="587" r:id="rId20"/>
    <p:sldId id="588" r:id="rId21"/>
    <p:sldId id="595"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CC00CC"/>
    <a:srgbClr val="0000CC"/>
    <a:srgbClr val="CC0099"/>
    <a:srgbClr val="FFFFCC"/>
    <a:srgbClr val="CC99FF"/>
    <a:srgbClr val="800080"/>
    <a:srgbClr val="009900"/>
    <a:srgbClr val="FFCC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146" autoAdjust="0"/>
  </p:normalViewPr>
  <p:slideViewPr>
    <p:cSldViewPr snapToGrid="0">
      <p:cViewPr varScale="1">
        <p:scale>
          <a:sx n="55" d="100"/>
          <a:sy n="55" d="100"/>
        </p:scale>
        <p:origin x="-81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notesMaster" Target="notesMasters/notesMaster1.xml"/><Relationship Id="rId24" Type="http://schemas.openxmlformats.org/officeDocument/2006/relationships/printerSettings" Target="printerSettings/printerSettings1.bin"/><Relationship Id="rId25" Type="http://schemas.openxmlformats.org/officeDocument/2006/relationships/presProps" Target="presProps.xml"/><Relationship Id="rId26" Type="http://schemas.openxmlformats.org/officeDocument/2006/relationships/viewProps" Target="viewProps.xml"/><Relationship Id="rId27" Type="http://schemas.openxmlformats.org/officeDocument/2006/relationships/theme" Target="theme/theme1.xml"/><Relationship Id="rId28"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5C7B03-DE16-4AD6-A111-0A8F6E4CD6E0}" type="doc">
      <dgm:prSet loTypeId="urn:microsoft.com/office/officeart/2005/8/layout/radial2" loCatId="relationship" qsTypeId="urn:microsoft.com/office/officeart/2005/8/quickstyle/simple1" qsCatId="simple" csTypeId="urn:microsoft.com/office/officeart/2005/8/colors/accent1_2" csCatId="accent1" phldr="1"/>
      <dgm:spPr/>
      <dgm:t>
        <a:bodyPr/>
        <a:lstStyle/>
        <a:p>
          <a:endParaRPr lang="sv-SE"/>
        </a:p>
      </dgm:t>
    </dgm:pt>
    <dgm:pt modelId="{A9D83913-F2D1-45E0-AF71-C462F6F3CCB7}">
      <dgm:prSet phldrT="[Text]"/>
      <dgm:spPr>
        <a:solidFill>
          <a:schemeClr val="bg1">
            <a:lumMod val="85000"/>
          </a:schemeClr>
        </a:solidFill>
      </dgm:spPr>
      <dgm:t>
        <a:bodyPr/>
        <a:lstStyle/>
        <a:p>
          <a:r>
            <a:rPr lang="sv-SE" dirty="0">
              <a:solidFill>
                <a:schemeClr val="tx1"/>
              </a:solidFill>
            </a:rPr>
            <a:t>CRC</a:t>
          </a:r>
        </a:p>
      </dgm:t>
    </dgm:pt>
    <dgm:pt modelId="{E557643E-D908-4013-800E-8A074F66C787}" type="parTrans" cxnId="{63ED314C-4F50-4B0E-9855-93ACDF5B6CF4}">
      <dgm:prSet/>
      <dgm:spPr>
        <a:ln>
          <a:solidFill>
            <a:srgbClr val="006666"/>
          </a:solidFill>
        </a:ln>
      </dgm:spPr>
      <dgm:t>
        <a:bodyPr/>
        <a:lstStyle/>
        <a:p>
          <a:endParaRPr lang="sv-SE"/>
        </a:p>
      </dgm:t>
    </dgm:pt>
    <dgm:pt modelId="{9B28362A-68B2-4037-BFC4-2FCA520088DB}" type="sibTrans" cxnId="{63ED314C-4F50-4B0E-9855-93ACDF5B6CF4}">
      <dgm:prSet/>
      <dgm:spPr/>
      <dgm:t>
        <a:bodyPr/>
        <a:lstStyle/>
        <a:p>
          <a:endParaRPr lang="sv-SE"/>
        </a:p>
      </dgm:t>
    </dgm:pt>
    <dgm:pt modelId="{E2A1DD95-C19E-42D5-9189-EF4ABEC3C1DD}">
      <dgm:prSet phldrT="[Text]" custT="1"/>
      <dgm:spPr/>
      <dgm:t>
        <a:bodyPr/>
        <a:lstStyle/>
        <a:p>
          <a:r>
            <a:rPr lang="sr-Latn-CS" sz="1400" noProof="0" dirty="0">
              <a:latin typeface="Arial" pitchFamily="34" charset="0"/>
              <a:cs typeface="Arial" pitchFamily="34" charset="0"/>
            </a:rPr>
            <a:t>Opstanak</a:t>
          </a:r>
          <a:r>
            <a:rPr lang="sr-Latn-CS" sz="1400" baseline="0" noProof="0" dirty="0">
              <a:latin typeface="Arial" pitchFamily="34" charset="0"/>
              <a:cs typeface="Arial" pitchFamily="34" charset="0"/>
            </a:rPr>
            <a:t> i razvoj</a:t>
          </a:r>
          <a:endParaRPr lang="sr-Latn-CS" sz="1400" noProof="0" dirty="0">
            <a:latin typeface="Arial" pitchFamily="34" charset="0"/>
            <a:cs typeface="Arial" pitchFamily="34" charset="0"/>
          </a:endParaRPr>
        </a:p>
      </dgm:t>
    </dgm:pt>
    <dgm:pt modelId="{5372E91C-446B-4CD1-90ED-812C33D1195C}" type="parTrans" cxnId="{524374BB-BACC-48B7-8ED7-DA4D4157E491}">
      <dgm:prSet/>
      <dgm:spPr/>
      <dgm:t>
        <a:bodyPr/>
        <a:lstStyle/>
        <a:p>
          <a:endParaRPr lang="sv-SE"/>
        </a:p>
      </dgm:t>
    </dgm:pt>
    <dgm:pt modelId="{417152FA-5D5B-4B3A-BCF1-8C1A97E2BB03}" type="sibTrans" cxnId="{524374BB-BACC-48B7-8ED7-DA4D4157E491}">
      <dgm:prSet/>
      <dgm:spPr/>
      <dgm:t>
        <a:bodyPr/>
        <a:lstStyle/>
        <a:p>
          <a:endParaRPr lang="sv-SE"/>
        </a:p>
      </dgm:t>
    </dgm:pt>
    <dgm:pt modelId="{BA4C606D-E9AB-47E1-B5EB-8347C0166B68}">
      <dgm:prSet phldrT="[Text]" custT="1"/>
      <dgm:spPr/>
      <dgm:t>
        <a:bodyPr/>
        <a:lstStyle/>
        <a:p>
          <a:r>
            <a:rPr lang="sr-Latn-CS" sz="1400" noProof="0" dirty="0">
              <a:latin typeface="Arial" pitchFamily="34" charset="0"/>
              <a:cs typeface="Arial" pitchFamily="34" charset="0"/>
            </a:rPr>
            <a:t>Participacija dece</a:t>
          </a:r>
        </a:p>
      </dgm:t>
    </dgm:pt>
    <dgm:pt modelId="{DE0F8A78-F9B4-49E6-AED3-FC62A20251CB}" type="parTrans" cxnId="{28ED6ED9-69BB-440E-90C9-F6B2BB452914}">
      <dgm:prSet/>
      <dgm:spPr/>
      <dgm:t>
        <a:bodyPr/>
        <a:lstStyle/>
        <a:p>
          <a:endParaRPr lang="sv-SE"/>
        </a:p>
      </dgm:t>
    </dgm:pt>
    <dgm:pt modelId="{8CFB7239-9C22-45E9-952B-13851B9E7B7F}" type="sibTrans" cxnId="{28ED6ED9-69BB-440E-90C9-F6B2BB452914}">
      <dgm:prSet/>
      <dgm:spPr/>
      <dgm:t>
        <a:bodyPr/>
        <a:lstStyle/>
        <a:p>
          <a:endParaRPr lang="sv-SE"/>
        </a:p>
      </dgm:t>
    </dgm:pt>
    <dgm:pt modelId="{6A233B7B-6447-4981-BF0B-BBF39D432274}">
      <dgm:prSet phldrT="[Text]"/>
      <dgm:spPr>
        <a:solidFill>
          <a:schemeClr val="bg1">
            <a:lumMod val="85000"/>
          </a:schemeClr>
        </a:solidFill>
      </dgm:spPr>
      <dgm:t>
        <a:bodyPr/>
        <a:lstStyle/>
        <a:p>
          <a:r>
            <a:rPr lang="sv-SE" dirty="0">
              <a:solidFill>
                <a:schemeClr val="tx1"/>
              </a:solidFill>
            </a:rPr>
            <a:t>SPHERE</a:t>
          </a:r>
        </a:p>
      </dgm:t>
    </dgm:pt>
    <dgm:pt modelId="{83C0E164-C128-4D51-A5A7-F300B2ACC070}" type="parTrans" cxnId="{389E03D3-BF6A-4FEB-8A77-6AF66B25CE48}">
      <dgm:prSet/>
      <dgm:spPr>
        <a:ln>
          <a:solidFill>
            <a:srgbClr val="006666"/>
          </a:solidFill>
        </a:ln>
      </dgm:spPr>
      <dgm:t>
        <a:bodyPr/>
        <a:lstStyle/>
        <a:p>
          <a:endParaRPr lang="sv-SE"/>
        </a:p>
      </dgm:t>
    </dgm:pt>
    <dgm:pt modelId="{64AA00F6-4F8D-4ADC-8034-BCA3A51D94F6}" type="sibTrans" cxnId="{389E03D3-BF6A-4FEB-8A77-6AF66B25CE48}">
      <dgm:prSet/>
      <dgm:spPr/>
      <dgm:t>
        <a:bodyPr/>
        <a:lstStyle/>
        <a:p>
          <a:endParaRPr lang="sv-SE"/>
        </a:p>
      </dgm:t>
    </dgm:pt>
    <dgm:pt modelId="{50C2F9C8-651E-4739-A1CA-AE1C85D8C240}">
      <dgm:prSet phldrT="[Text]" custT="1"/>
      <dgm:spPr/>
      <dgm:t>
        <a:bodyPr/>
        <a:lstStyle/>
        <a:p>
          <a:r>
            <a:rPr lang="sr-Latn-CS" sz="1400" noProof="0" dirty="0">
              <a:latin typeface="Arial" pitchFamily="34" charset="0"/>
              <a:cs typeface="Arial" pitchFamily="34" charset="0"/>
            </a:rPr>
            <a:t>Izbeći izlaganje daljoj šteti</a:t>
          </a:r>
        </a:p>
      </dgm:t>
    </dgm:pt>
    <dgm:pt modelId="{517E6FA2-CF35-43F7-80EC-2BC5DABAF350}" type="parTrans" cxnId="{A81A16D7-D736-463A-962D-3066027B1E24}">
      <dgm:prSet/>
      <dgm:spPr/>
      <dgm:t>
        <a:bodyPr/>
        <a:lstStyle/>
        <a:p>
          <a:endParaRPr lang="sv-SE"/>
        </a:p>
      </dgm:t>
    </dgm:pt>
    <dgm:pt modelId="{C0CBCEAD-F2DC-4236-B1D5-C4A7EBE15F27}" type="sibTrans" cxnId="{A81A16D7-D736-463A-962D-3066027B1E24}">
      <dgm:prSet/>
      <dgm:spPr/>
      <dgm:t>
        <a:bodyPr/>
        <a:lstStyle/>
        <a:p>
          <a:endParaRPr lang="sv-SE"/>
        </a:p>
      </dgm:t>
    </dgm:pt>
    <dgm:pt modelId="{4BD96AFE-200E-48BD-8DBF-27E43EED0CFA}">
      <dgm:prSet phldrT="[Text]" custT="1"/>
      <dgm:spPr/>
      <dgm:t>
        <a:bodyPr/>
        <a:lstStyle/>
        <a:p>
          <a:r>
            <a:rPr lang="sr-Latn-CS" sz="1400" noProof="0" dirty="0">
              <a:latin typeface="Arial" pitchFamily="34" charset="0"/>
              <a:cs typeface="Arial" pitchFamily="34" charset="0"/>
            </a:rPr>
            <a:t>Osigurati pristup nepristrasnoj podršci</a:t>
          </a:r>
        </a:p>
      </dgm:t>
    </dgm:pt>
    <dgm:pt modelId="{A39B6098-ED0B-49AC-991D-62AD2E3772D2}" type="parTrans" cxnId="{BA0C6F58-6F81-40F2-85B4-FD5F15A16169}">
      <dgm:prSet/>
      <dgm:spPr/>
      <dgm:t>
        <a:bodyPr/>
        <a:lstStyle/>
        <a:p>
          <a:endParaRPr lang="sv-SE"/>
        </a:p>
      </dgm:t>
    </dgm:pt>
    <dgm:pt modelId="{05DF6CA9-566A-4DC4-9736-97612D1EAABD}" type="sibTrans" cxnId="{BA0C6F58-6F81-40F2-85B4-FD5F15A16169}">
      <dgm:prSet/>
      <dgm:spPr/>
      <dgm:t>
        <a:bodyPr/>
        <a:lstStyle/>
        <a:p>
          <a:endParaRPr lang="sv-SE"/>
        </a:p>
      </dgm:t>
    </dgm:pt>
    <dgm:pt modelId="{AB14F98E-C9A0-4A5B-A724-DB96035EA8D7}">
      <dgm:prSet phldrT="[Text]"/>
      <dgm:spPr>
        <a:solidFill>
          <a:schemeClr val="bg1">
            <a:lumMod val="85000"/>
          </a:schemeClr>
        </a:solidFill>
      </dgm:spPr>
      <dgm:t>
        <a:bodyPr/>
        <a:lstStyle/>
        <a:p>
          <a:r>
            <a:rPr lang="sv-SE" dirty="0">
              <a:solidFill>
                <a:schemeClr val="tx1"/>
              </a:solidFill>
            </a:rPr>
            <a:t>CPMS</a:t>
          </a:r>
        </a:p>
      </dgm:t>
    </dgm:pt>
    <dgm:pt modelId="{6C02FD18-F362-40CA-B22F-D637FF701AF9}" type="parTrans" cxnId="{7F4EAFFF-CBFD-406D-88C3-3713D4D4386A}">
      <dgm:prSet/>
      <dgm:spPr>
        <a:ln>
          <a:solidFill>
            <a:srgbClr val="006666"/>
          </a:solidFill>
        </a:ln>
      </dgm:spPr>
      <dgm:t>
        <a:bodyPr/>
        <a:lstStyle/>
        <a:p>
          <a:endParaRPr lang="sv-SE"/>
        </a:p>
      </dgm:t>
    </dgm:pt>
    <dgm:pt modelId="{10448429-2DDC-46EF-849B-2E1BF718821B}" type="sibTrans" cxnId="{7F4EAFFF-CBFD-406D-88C3-3713D4D4386A}">
      <dgm:prSet/>
      <dgm:spPr/>
      <dgm:t>
        <a:bodyPr/>
        <a:lstStyle/>
        <a:p>
          <a:endParaRPr lang="sv-SE"/>
        </a:p>
      </dgm:t>
    </dgm:pt>
    <dgm:pt modelId="{67B2EC74-667E-4E53-850A-4223EA4C1259}">
      <dgm:prSet phldrT="[Text]" custT="1"/>
      <dgm:spPr/>
      <dgm:t>
        <a:bodyPr/>
        <a:lstStyle/>
        <a:p>
          <a:r>
            <a:rPr lang="sr-Latn-CS" sz="1400" noProof="0" dirty="0">
              <a:latin typeface="Arial" pitchFamily="34" charset="0"/>
              <a:cs typeface="Arial" pitchFamily="34" charset="0"/>
            </a:rPr>
            <a:t>Osnažiti sistem zaštite dece</a:t>
          </a:r>
        </a:p>
      </dgm:t>
    </dgm:pt>
    <dgm:pt modelId="{8AA858C3-38ED-4C07-BF3C-D9F80D6E6920}" type="parTrans" cxnId="{7215F426-4B2B-447A-8C4A-A4172F4C9229}">
      <dgm:prSet/>
      <dgm:spPr/>
      <dgm:t>
        <a:bodyPr/>
        <a:lstStyle/>
        <a:p>
          <a:endParaRPr lang="sv-SE"/>
        </a:p>
      </dgm:t>
    </dgm:pt>
    <dgm:pt modelId="{82597245-9677-437E-AD25-F318DCD35C61}" type="sibTrans" cxnId="{7215F426-4B2B-447A-8C4A-A4172F4C9229}">
      <dgm:prSet/>
      <dgm:spPr/>
      <dgm:t>
        <a:bodyPr/>
        <a:lstStyle/>
        <a:p>
          <a:endParaRPr lang="sv-SE"/>
        </a:p>
      </dgm:t>
    </dgm:pt>
    <dgm:pt modelId="{32926586-9316-4B58-BAED-5AD057F5F457}">
      <dgm:prSet phldrT="[Text]" custT="1"/>
      <dgm:spPr/>
      <dgm:t>
        <a:bodyPr/>
        <a:lstStyle/>
        <a:p>
          <a:r>
            <a:rPr lang="sr-Latn-CS" sz="1400" noProof="0" dirty="0">
              <a:latin typeface="Arial" pitchFamily="34" charset="0"/>
              <a:cs typeface="Arial" pitchFamily="34" charset="0"/>
            </a:rPr>
            <a:t>Ojačati</a:t>
          </a:r>
          <a:r>
            <a:rPr lang="sr-Latn-CS" sz="1400" baseline="0" noProof="0" dirty="0">
              <a:latin typeface="Arial" pitchFamily="34" charset="0"/>
              <a:cs typeface="Arial" pitchFamily="34" charset="0"/>
            </a:rPr>
            <a:t> rezilijentnost dece u humanitarnim aktivnostima</a:t>
          </a:r>
          <a:endParaRPr lang="sr-Latn-CS" sz="1800" noProof="0" dirty="0"/>
        </a:p>
      </dgm:t>
    </dgm:pt>
    <dgm:pt modelId="{793409D9-4279-4D34-B22C-61153607BB7B}" type="parTrans" cxnId="{666D7BA5-CF25-4801-852C-0FAA3BC21B48}">
      <dgm:prSet/>
      <dgm:spPr/>
      <dgm:t>
        <a:bodyPr/>
        <a:lstStyle/>
        <a:p>
          <a:endParaRPr lang="sv-SE"/>
        </a:p>
      </dgm:t>
    </dgm:pt>
    <dgm:pt modelId="{8D280521-7859-419E-885D-95BE5DC858EB}" type="sibTrans" cxnId="{666D7BA5-CF25-4801-852C-0FAA3BC21B48}">
      <dgm:prSet/>
      <dgm:spPr/>
      <dgm:t>
        <a:bodyPr/>
        <a:lstStyle/>
        <a:p>
          <a:endParaRPr lang="sv-SE"/>
        </a:p>
      </dgm:t>
    </dgm:pt>
    <dgm:pt modelId="{C466B41C-0C32-422E-93C6-8A6A66351DA3}">
      <dgm:prSet phldrT="[Text]" custT="1"/>
      <dgm:spPr/>
      <dgm:t>
        <a:bodyPr/>
        <a:lstStyle/>
        <a:p>
          <a:r>
            <a:rPr lang="sr-Latn-CS" sz="1400" noProof="0" dirty="0">
              <a:latin typeface="Arial" pitchFamily="34" charset="0"/>
              <a:cs typeface="Arial" pitchFamily="34" charset="0"/>
            </a:rPr>
            <a:t>Nediskriminacija</a:t>
          </a:r>
        </a:p>
      </dgm:t>
    </dgm:pt>
    <dgm:pt modelId="{226FCCFF-FF34-43F0-B5B7-E642FB3B22A7}" type="parTrans" cxnId="{30915446-328C-4FF1-A135-F96CE038349A}">
      <dgm:prSet/>
      <dgm:spPr/>
      <dgm:t>
        <a:bodyPr/>
        <a:lstStyle/>
        <a:p>
          <a:endParaRPr lang="sv-SE"/>
        </a:p>
      </dgm:t>
    </dgm:pt>
    <dgm:pt modelId="{07C0DF6D-384D-4016-B7E3-C0A3CAEF6C50}" type="sibTrans" cxnId="{30915446-328C-4FF1-A135-F96CE038349A}">
      <dgm:prSet/>
      <dgm:spPr/>
      <dgm:t>
        <a:bodyPr/>
        <a:lstStyle/>
        <a:p>
          <a:endParaRPr lang="sv-SE"/>
        </a:p>
      </dgm:t>
    </dgm:pt>
    <dgm:pt modelId="{B14B2755-9953-4B2F-AC64-3B0AA893D653}">
      <dgm:prSet phldrT="[Text]" custT="1"/>
      <dgm:spPr/>
      <dgm:t>
        <a:bodyPr/>
        <a:lstStyle/>
        <a:p>
          <a:r>
            <a:rPr lang="sr-Latn-CS" sz="1400" noProof="0" dirty="0">
              <a:latin typeface="Arial" pitchFamily="34" charset="0"/>
              <a:cs typeface="Arial" pitchFamily="34" charset="0"/>
            </a:rPr>
            <a:t>Najbolji interes</a:t>
          </a:r>
        </a:p>
      </dgm:t>
    </dgm:pt>
    <dgm:pt modelId="{BDDB2FF0-BD4D-46BC-A684-5CAE2AF168E8}" type="parTrans" cxnId="{3AB0A58D-9073-4388-A8B5-CB43C9D56090}">
      <dgm:prSet/>
      <dgm:spPr/>
      <dgm:t>
        <a:bodyPr/>
        <a:lstStyle/>
        <a:p>
          <a:endParaRPr lang="sv-SE"/>
        </a:p>
      </dgm:t>
    </dgm:pt>
    <dgm:pt modelId="{52D0136B-323E-415D-9C0C-82BBFB3D5B00}" type="sibTrans" cxnId="{3AB0A58D-9073-4388-A8B5-CB43C9D56090}">
      <dgm:prSet/>
      <dgm:spPr/>
      <dgm:t>
        <a:bodyPr/>
        <a:lstStyle/>
        <a:p>
          <a:endParaRPr lang="sv-SE"/>
        </a:p>
      </dgm:t>
    </dgm:pt>
    <dgm:pt modelId="{2191CB29-6240-458F-ACC8-CCA31DA18FCF}">
      <dgm:prSet phldrT="[Text]" custT="1"/>
      <dgm:spPr/>
      <dgm:t>
        <a:bodyPr/>
        <a:lstStyle/>
        <a:p>
          <a:r>
            <a:rPr lang="sr-Latn-CS" sz="1400" noProof="0" dirty="0">
              <a:latin typeface="Arial" pitchFamily="34" charset="0"/>
              <a:cs typeface="Arial" pitchFamily="34" charset="0"/>
            </a:rPr>
            <a:t>Zaštiti osobe od fizičke i</a:t>
          </a:r>
          <a:r>
            <a:rPr lang="sr-Latn-CS" sz="1400" baseline="0" noProof="0" dirty="0">
              <a:latin typeface="Arial" pitchFamily="34" charset="0"/>
              <a:cs typeface="Arial" pitchFamily="34" charset="0"/>
            </a:rPr>
            <a:t> psihičke štete</a:t>
          </a:r>
          <a:endParaRPr lang="sr-Latn-CS" sz="1400" noProof="0" dirty="0">
            <a:latin typeface="Arial" pitchFamily="34" charset="0"/>
            <a:cs typeface="Arial" pitchFamily="34" charset="0"/>
          </a:endParaRPr>
        </a:p>
      </dgm:t>
    </dgm:pt>
    <dgm:pt modelId="{48591E8D-F957-48F4-A26C-6E2089E00704}" type="parTrans" cxnId="{C08AC365-875B-4437-B640-AFCD829380BB}">
      <dgm:prSet/>
      <dgm:spPr/>
      <dgm:t>
        <a:bodyPr/>
        <a:lstStyle/>
        <a:p>
          <a:endParaRPr lang="sv-SE"/>
        </a:p>
      </dgm:t>
    </dgm:pt>
    <dgm:pt modelId="{EBD9455D-F8EF-4AC5-A9F0-DDE41463C798}" type="sibTrans" cxnId="{C08AC365-875B-4437-B640-AFCD829380BB}">
      <dgm:prSet/>
      <dgm:spPr/>
      <dgm:t>
        <a:bodyPr/>
        <a:lstStyle/>
        <a:p>
          <a:endParaRPr lang="sv-SE"/>
        </a:p>
      </dgm:t>
    </dgm:pt>
    <dgm:pt modelId="{7547DFDB-094D-4EF0-8D49-5F8AEF1AB58F}">
      <dgm:prSet phldrT="[Text]" custT="1"/>
      <dgm:spPr/>
      <dgm:t>
        <a:bodyPr/>
        <a:lstStyle/>
        <a:p>
          <a:r>
            <a:rPr lang="sr-Latn-CS" sz="1400" noProof="0" dirty="0">
              <a:latin typeface="Arial" pitchFamily="34" charset="0"/>
              <a:cs typeface="Arial" pitchFamily="34" charset="0"/>
            </a:rPr>
            <a:t>Pomoći ljudima da ostvare svoje prava, pristup podršci</a:t>
          </a:r>
          <a:r>
            <a:rPr lang="sr-Latn-CS" sz="1400" baseline="0" noProof="0" dirty="0">
              <a:latin typeface="Arial" pitchFamily="34" charset="0"/>
              <a:cs typeface="Arial" pitchFamily="34" charset="0"/>
            </a:rPr>
            <a:t> i da se oporave od efekata zlostavljanja</a:t>
          </a:r>
          <a:endParaRPr lang="sr-Latn-CS" sz="1400" noProof="0" dirty="0">
            <a:latin typeface="Arial" pitchFamily="34" charset="0"/>
            <a:cs typeface="Arial" pitchFamily="34" charset="0"/>
          </a:endParaRPr>
        </a:p>
      </dgm:t>
    </dgm:pt>
    <dgm:pt modelId="{880B16E0-E919-42E1-B6D6-B231D34F2979}" type="parTrans" cxnId="{00256033-9CC1-4B60-B27D-07479A544A55}">
      <dgm:prSet/>
      <dgm:spPr/>
      <dgm:t>
        <a:bodyPr/>
        <a:lstStyle/>
        <a:p>
          <a:endParaRPr lang="sv-SE"/>
        </a:p>
      </dgm:t>
    </dgm:pt>
    <dgm:pt modelId="{540A3D3C-B8C3-4632-9A02-F5D467CB78D9}" type="sibTrans" cxnId="{00256033-9CC1-4B60-B27D-07479A544A55}">
      <dgm:prSet/>
      <dgm:spPr/>
      <dgm:t>
        <a:bodyPr/>
        <a:lstStyle/>
        <a:p>
          <a:endParaRPr lang="sv-SE"/>
        </a:p>
      </dgm:t>
    </dgm:pt>
    <dgm:pt modelId="{02182A90-A53D-450D-A02A-439E1AEC7E29}" type="pres">
      <dgm:prSet presAssocID="{A75C7B03-DE16-4AD6-A111-0A8F6E4CD6E0}" presName="composite" presStyleCnt="0">
        <dgm:presLayoutVars>
          <dgm:chMax val="5"/>
          <dgm:dir/>
          <dgm:animLvl val="ctr"/>
          <dgm:resizeHandles val="exact"/>
        </dgm:presLayoutVars>
      </dgm:prSet>
      <dgm:spPr/>
      <dgm:t>
        <a:bodyPr/>
        <a:lstStyle/>
        <a:p>
          <a:endParaRPr lang="en-US"/>
        </a:p>
      </dgm:t>
    </dgm:pt>
    <dgm:pt modelId="{F4652312-3AEF-4F33-8B0A-734B0A75B502}" type="pres">
      <dgm:prSet presAssocID="{A75C7B03-DE16-4AD6-A111-0A8F6E4CD6E0}" presName="cycle" presStyleCnt="0"/>
      <dgm:spPr/>
    </dgm:pt>
    <dgm:pt modelId="{EB2B9EA7-4BE4-4E56-9EAB-385FAEEDAC1C}" type="pres">
      <dgm:prSet presAssocID="{A75C7B03-DE16-4AD6-A111-0A8F6E4CD6E0}" presName="centerShape" presStyleCnt="0"/>
      <dgm:spPr/>
    </dgm:pt>
    <dgm:pt modelId="{1AF574EF-415C-4D83-8957-64919868788B}" type="pres">
      <dgm:prSet presAssocID="{A75C7B03-DE16-4AD6-A111-0A8F6E4CD6E0}" presName="connSite" presStyleLbl="node1" presStyleIdx="0" presStyleCnt="4"/>
      <dgm:spPr/>
    </dgm:pt>
    <dgm:pt modelId="{89B8523B-93D2-4333-B8D3-502636B22453}" type="pres">
      <dgm:prSet presAssocID="{A75C7B03-DE16-4AD6-A111-0A8F6E4CD6E0}" presName="visible" presStyleLbl="node1" presStyleIdx="0" presStyleCnt="4" custLinFactNeighborX="-24967" custLinFactNeighborY="0"/>
      <dgm:spPr>
        <a:solidFill>
          <a:schemeClr val="bg1">
            <a:lumMod val="85000"/>
          </a:schemeClr>
        </a:solidFill>
      </dgm:spPr>
    </dgm:pt>
    <dgm:pt modelId="{2838001A-B9E8-4FB1-86BC-205F22600434}" type="pres">
      <dgm:prSet presAssocID="{E557643E-D908-4013-800E-8A074F66C787}" presName="Name25" presStyleLbl="parChTrans1D1" presStyleIdx="0" presStyleCnt="3"/>
      <dgm:spPr/>
      <dgm:t>
        <a:bodyPr/>
        <a:lstStyle/>
        <a:p>
          <a:endParaRPr lang="en-US"/>
        </a:p>
      </dgm:t>
    </dgm:pt>
    <dgm:pt modelId="{74C47EDA-C3CD-4006-997B-3A6673D107F4}" type="pres">
      <dgm:prSet presAssocID="{A9D83913-F2D1-45E0-AF71-C462F6F3CCB7}" presName="node" presStyleCnt="0"/>
      <dgm:spPr/>
    </dgm:pt>
    <dgm:pt modelId="{1CBADCBA-94B2-4DCB-98B1-C2DF02994267}" type="pres">
      <dgm:prSet presAssocID="{A9D83913-F2D1-45E0-AF71-C462F6F3CCB7}" presName="parentNode" presStyleLbl="node1" presStyleIdx="1" presStyleCnt="4" custLinFactNeighborX="-7700" custLinFactNeighborY="19694">
        <dgm:presLayoutVars>
          <dgm:chMax val="1"/>
          <dgm:bulletEnabled val="1"/>
        </dgm:presLayoutVars>
      </dgm:prSet>
      <dgm:spPr/>
      <dgm:t>
        <a:bodyPr/>
        <a:lstStyle/>
        <a:p>
          <a:endParaRPr lang="en-US"/>
        </a:p>
      </dgm:t>
    </dgm:pt>
    <dgm:pt modelId="{985211A0-7783-46CC-ADD0-60CFE9C06564}" type="pres">
      <dgm:prSet presAssocID="{A9D83913-F2D1-45E0-AF71-C462F6F3CCB7}" presName="childNode" presStyleLbl="revTx" presStyleIdx="0" presStyleCnt="3">
        <dgm:presLayoutVars>
          <dgm:bulletEnabled val="1"/>
        </dgm:presLayoutVars>
      </dgm:prSet>
      <dgm:spPr/>
      <dgm:t>
        <a:bodyPr/>
        <a:lstStyle/>
        <a:p>
          <a:endParaRPr lang="en-US"/>
        </a:p>
      </dgm:t>
    </dgm:pt>
    <dgm:pt modelId="{7D74BD67-2430-4280-A6C9-DDA9183A43FB}" type="pres">
      <dgm:prSet presAssocID="{83C0E164-C128-4D51-A5A7-F300B2ACC070}" presName="Name25" presStyleLbl="parChTrans1D1" presStyleIdx="1" presStyleCnt="3"/>
      <dgm:spPr/>
      <dgm:t>
        <a:bodyPr/>
        <a:lstStyle/>
        <a:p>
          <a:endParaRPr lang="en-US"/>
        </a:p>
      </dgm:t>
    </dgm:pt>
    <dgm:pt modelId="{778E1B88-8348-47EF-88B4-12D2CA9B34DF}" type="pres">
      <dgm:prSet presAssocID="{6A233B7B-6447-4981-BF0B-BBF39D432274}" presName="node" presStyleCnt="0"/>
      <dgm:spPr/>
    </dgm:pt>
    <dgm:pt modelId="{B43BFD1C-B35F-4A29-BB3A-4B250A14055D}" type="pres">
      <dgm:prSet presAssocID="{6A233B7B-6447-4981-BF0B-BBF39D432274}" presName="parentNode" presStyleLbl="node1" presStyleIdx="2" presStyleCnt="4" custLinFactNeighborX="50824">
        <dgm:presLayoutVars>
          <dgm:chMax val="1"/>
          <dgm:bulletEnabled val="1"/>
        </dgm:presLayoutVars>
      </dgm:prSet>
      <dgm:spPr/>
      <dgm:t>
        <a:bodyPr/>
        <a:lstStyle/>
        <a:p>
          <a:endParaRPr lang="en-US"/>
        </a:p>
      </dgm:t>
    </dgm:pt>
    <dgm:pt modelId="{2C4F5BE0-6CC5-4844-8C22-831BAEDDF033}" type="pres">
      <dgm:prSet presAssocID="{6A233B7B-6447-4981-BF0B-BBF39D432274}" presName="childNode" presStyleLbl="revTx" presStyleIdx="1" presStyleCnt="3">
        <dgm:presLayoutVars>
          <dgm:bulletEnabled val="1"/>
        </dgm:presLayoutVars>
      </dgm:prSet>
      <dgm:spPr/>
      <dgm:t>
        <a:bodyPr/>
        <a:lstStyle/>
        <a:p>
          <a:endParaRPr lang="en-US"/>
        </a:p>
      </dgm:t>
    </dgm:pt>
    <dgm:pt modelId="{26712184-2119-4D9F-B911-82318A019DFA}" type="pres">
      <dgm:prSet presAssocID="{6C02FD18-F362-40CA-B22F-D637FF701AF9}" presName="Name25" presStyleLbl="parChTrans1D1" presStyleIdx="2" presStyleCnt="3"/>
      <dgm:spPr/>
      <dgm:t>
        <a:bodyPr/>
        <a:lstStyle/>
        <a:p>
          <a:endParaRPr lang="en-US"/>
        </a:p>
      </dgm:t>
    </dgm:pt>
    <dgm:pt modelId="{C2DA74D2-426F-42E7-8072-517E5493F074}" type="pres">
      <dgm:prSet presAssocID="{AB14F98E-C9A0-4A5B-A724-DB96035EA8D7}" presName="node" presStyleCnt="0"/>
      <dgm:spPr/>
    </dgm:pt>
    <dgm:pt modelId="{0C07BE53-25BB-4844-ACD9-6146F59800F4}" type="pres">
      <dgm:prSet presAssocID="{AB14F98E-C9A0-4A5B-A724-DB96035EA8D7}" presName="parentNode" presStyleLbl="node1" presStyleIdx="3" presStyleCnt="4" custLinFactNeighborX="16847">
        <dgm:presLayoutVars>
          <dgm:chMax val="1"/>
          <dgm:bulletEnabled val="1"/>
        </dgm:presLayoutVars>
      </dgm:prSet>
      <dgm:spPr/>
      <dgm:t>
        <a:bodyPr/>
        <a:lstStyle/>
        <a:p>
          <a:endParaRPr lang="en-US"/>
        </a:p>
      </dgm:t>
    </dgm:pt>
    <dgm:pt modelId="{66DC7CEA-F99B-4715-8B35-623D2306AA69}" type="pres">
      <dgm:prSet presAssocID="{AB14F98E-C9A0-4A5B-A724-DB96035EA8D7}" presName="childNode" presStyleLbl="revTx" presStyleIdx="2" presStyleCnt="3">
        <dgm:presLayoutVars>
          <dgm:bulletEnabled val="1"/>
        </dgm:presLayoutVars>
      </dgm:prSet>
      <dgm:spPr/>
      <dgm:t>
        <a:bodyPr/>
        <a:lstStyle/>
        <a:p>
          <a:endParaRPr lang="en-US"/>
        </a:p>
      </dgm:t>
    </dgm:pt>
  </dgm:ptLst>
  <dgm:cxnLst>
    <dgm:cxn modelId="{ED495D4F-C4B6-124D-B345-C6F5078F75FB}" type="presOf" srcId="{A75C7B03-DE16-4AD6-A111-0A8F6E4CD6E0}" destId="{02182A90-A53D-450D-A02A-439E1AEC7E29}" srcOrd="0" destOrd="0" presId="urn:microsoft.com/office/officeart/2005/8/layout/radial2"/>
    <dgm:cxn modelId="{993C4040-5173-3E44-BCE8-70FEF340885D}" type="presOf" srcId="{6A233B7B-6447-4981-BF0B-BBF39D432274}" destId="{B43BFD1C-B35F-4A29-BB3A-4B250A14055D}" srcOrd="0" destOrd="0" presId="urn:microsoft.com/office/officeart/2005/8/layout/radial2"/>
    <dgm:cxn modelId="{30915446-328C-4FF1-A135-F96CE038349A}" srcId="{A9D83913-F2D1-45E0-AF71-C462F6F3CCB7}" destId="{C466B41C-0C32-422E-93C6-8A6A66351DA3}" srcOrd="1" destOrd="0" parTransId="{226FCCFF-FF34-43F0-B5B7-E642FB3B22A7}" sibTransId="{07C0DF6D-384D-4016-B7E3-C0A3CAEF6C50}"/>
    <dgm:cxn modelId="{C08AC365-875B-4437-B640-AFCD829380BB}" srcId="{6A233B7B-6447-4981-BF0B-BBF39D432274}" destId="{2191CB29-6240-458F-ACC8-CCA31DA18FCF}" srcOrd="2" destOrd="0" parTransId="{48591E8D-F957-48F4-A26C-6E2089E00704}" sibTransId="{EBD9455D-F8EF-4AC5-A9F0-DDE41463C798}"/>
    <dgm:cxn modelId="{389E03D3-BF6A-4FEB-8A77-6AF66B25CE48}" srcId="{A75C7B03-DE16-4AD6-A111-0A8F6E4CD6E0}" destId="{6A233B7B-6447-4981-BF0B-BBF39D432274}" srcOrd="1" destOrd="0" parTransId="{83C0E164-C128-4D51-A5A7-F300B2ACC070}" sibTransId="{64AA00F6-4F8D-4ADC-8034-BCA3A51D94F6}"/>
    <dgm:cxn modelId="{CF3507C0-C17E-AA48-8A12-126D8CF4F3A0}" type="presOf" srcId="{B14B2755-9953-4B2F-AC64-3B0AA893D653}" destId="{985211A0-7783-46CC-ADD0-60CFE9C06564}" srcOrd="0" destOrd="3" presId="urn:microsoft.com/office/officeart/2005/8/layout/radial2"/>
    <dgm:cxn modelId="{7215F426-4B2B-447A-8C4A-A4172F4C9229}" srcId="{AB14F98E-C9A0-4A5B-A724-DB96035EA8D7}" destId="{67B2EC74-667E-4E53-850A-4223EA4C1259}" srcOrd="0" destOrd="0" parTransId="{8AA858C3-38ED-4C07-BF3C-D9F80D6E6920}" sibTransId="{82597245-9677-437E-AD25-F318DCD35C61}"/>
    <dgm:cxn modelId="{28ED6ED9-69BB-440E-90C9-F6B2BB452914}" srcId="{A9D83913-F2D1-45E0-AF71-C462F6F3CCB7}" destId="{BA4C606D-E9AB-47E1-B5EB-8347C0166B68}" srcOrd="2" destOrd="0" parTransId="{DE0F8A78-F9B4-49E6-AED3-FC62A20251CB}" sibTransId="{8CFB7239-9C22-45E9-952B-13851B9E7B7F}"/>
    <dgm:cxn modelId="{A2E2A8C2-80A1-0346-A4BC-CED5D76C36CF}" type="presOf" srcId="{E557643E-D908-4013-800E-8A074F66C787}" destId="{2838001A-B9E8-4FB1-86BC-205F22600434}" srcOrd="0" destOrd="0" presId="urn:microsoft.com/office/officeart/2005/8/layout/radial2"/>
    <dgm:cxn modelId="{00256033-9CC1-4B60-B27D-07479A544A55}" srcId="{6A233B7B-6447-4981-BF0B-BBF39D432274}" destId="{7547DFDB-094D-4EF0-8D49-5F8AEF1AB58F}" srcOrd="3" destOrd="0" parTransId="{880B16E0-E919-42E1-B6D6-B231D34F2979}" sibTransId="{540A3D3C-B8C3-4632-9A02-F5D467CB78D9}"/>
    <dgm:cxn modelId="{0550C032-DEA4-7640-AFFE-571B48701274}" type="presOf" srcId="{E2A1DD95-C19E-42D5-9189-EF4ABEC3C1DD}" destId="{985211A0-7783-46CC-ADD0-60CFE9C06564}" srcOrd="0" destOrd="0" presId="urn:microsoft.com/office/officeart/2005/8/layout/radial2"/>
    <dgm:cxn modelId="{89E50E1F-5981-7E49-8B56-1D0F2248972F}" type="presOf" srcId="{50C2F9C8-651E-4739-A1CA-AE1C85D8C240}" destId="{2C4F5BE0-6CC5-4844-8C22-831BAEDDF033}" srcOrd="0" destOrd="0" presId="urn:microsoft.com/office/officeart/2005/8/layout/radial2"/>
    <dgm:cxn modelId="{FC41EA59-4CA1-ED4E-A6D7-3E2DCD44758D}" type="presOf" srcId="{32926586-9316-4B58-BAED-5AD057F5F457}" destId="{66DC7CEA-F99B-4715-8B35-623D2306AA69}" srcOrd="0" destOrd="1" presId="urn:microsoft.com/office/officeart/2005/8/layout/radial2"/>
    <dgm:cxn modelId="{7F4EAFFF-CBFD-406D-88C3-3713D4D4386A}" srcId="{A75C7B03-DE16-4AD6-A111-0A8F6E4CD6E0}" destId="{AB14F98E-C9A0-4A5B-A724-DB96035EA8D7}" srcOrd="2" destOrd="0" parTransId="{6C02FD18-F362-40CA-B22F-D637FF701AF9}" sibTransId="{10448429-2DDC-46EF-849B-2E1BF718821B}"/>
    <dgm:cxn modelId="{63ED314C-4F50-4B0E-9855-93ACDF5B6CF4}" srcId="{A75C7B03-DE16-4AD6-A111-0A8F6E4CD6E0}" destId="{A9D83913-F2D1-45E0-AF71-C462F6F3CCB7}" srcOrd="0" destOrd="0" parTransId="{E557643E-D908-4013-800E-8A074F66C787}" sibTransId="{9B28362A-68B2-4037-BFC4-2FCA520088DB}"/>
    <dgm:cxn modelId="{8401DF7C-FEE8-7147-AFCB-6E730E9FBA69}" type="presOf" srcId="{67B2EC74-667E-4E53-850A-4223EA4C1259}" destId="{66DC7CEA-F99B-4715-8B35-623D2306AA69}" srcOrd="0" destOrd="0" presId="urn:microsoft.com/office/officeart/2005/8/layout/radial2"/>
    <dgm:cxn modelId="{A81A16D7-D736-463A-962D-3066027B1E24}" srcId="{6A233B7B-6447-4981-BF0B-BBF39D432274}" destId="{50C2F9C8-651E-4739-A1CA-AE1C85D8C240}" srcOrd="0" destOrd="0" parTransId="{517E6FA2-CF35-43F7-80EC-2BC5DABAF350}" sibTransId="{C0CBCEAD-F2DC-4236-B1D5-C4A7EBE15F27}"/>
    <dgm:cxn modelId="{23AD31DD-9372-4D4D-97A8-70A8198A14EC}" type="presOf" srcId="{AB14F98E-C9A0-4A5B-A724-DB96035EA8D7}" destId="{0C07BE53-25BB-4844-ACD9-6146F59800F4}" srcOrd="0" destOrd="0" presId="urn:microsoft.com/office/officeart/2005/8/layout/radial2"/>
    <dgm:cxn modelId="{684EF094-8E67-3F47-90E1-C9D98C0760D4}" type="presOf" srcId="{83C0E164-C128-4D51-A5A7-F300B2ACC070}" destId="{7D74BD67-2430-4280-A6C9-DDA9183A43FB}" srcOrd="0" destOrd="0" presId="urn:microsoft.com/office/officeart/2005/8/layout/radial2"/>
    <dgm:cxn modelId="{524374BB-BACC-48B7-8ED7-DA4D4157E491}" srcId="{A9D83913-F2D1-45E0-AF71-C462F6F3CCB7}" destId="{E2A1DD95-C19E-42D5-9189-EF4ABEC3C1DD}" srcOrd="0" destOrd="0" parTransId="{5372E91C-446B-4CD1-90ED-812C33D1195C}" sibTransId="{417152FA-5D5B-4B3A-BCF1-8C1A97E2BB03}"/>
    <dgm:cxn modelId="{3AB0A58D-9073-4388-A8B5-CB43C9D56090}" srcId="{A9D83913-F2D1-45E0-AF71-C462F6F3CCB7}" destId="{B14B2755-9953-4B2F-AC64-3B0AA893D653}" srcOrd="3" destOrd="0" parTransId="{BDDB2FF0-BD4D-46BC-A684-5CAE2AF168E8}" sibTransId="{52D0136B-323E-415D-9C0C-82BBFB3D5B00}"/>
    <dgm:cxn modelId="{666D7BA5-CF25-4801-852C-0FAA3BC21B48}" srcId="{AB14F98E-C9A0-4A5B-A724-DB96035EA8D7}" destId="{32926586-9316-4B58-BAED-5AD057F5F457}" srcOrd="1" destOrd="0" parTransId="{793409D9-4279-4D34-B22C-61153607BB7B}" sibTransId="{8D280521-7859-419E-885D-95BE5DC858EB}"/>
    <dgm:cxn modelId="{41C03759-808C-B94D-9325-1B909F455380}" type="presOf" srcId="{4BD96AFE-200E-48BD-8DBF-27E43EED0CFA}" destId="{2C4F5BE0-6CC5-4844-8C22-831BAEDDF033}" srcOrd="0" destOrd="1" presId="urn:microsoft.com/office/officeart/2005/8/layout/radial2"/>
    <dgm:cxn modelId="{F47F5880-6DC3-B54D-B00E-8849C8EB2EF5}" type="presOf" srcId="{7547DFDB-094D-4EF0-8D49-5F8AEF1AB58F}" destId="{2C4F5BE0-6CC5-4844-8C22-831BAEDDF033}" srcOrd="0" destOrd="3" presId="urn:microsoft.com/office/officeart/2005/8/layout/radial2"/>
    <dgm:cxn modelId="{5EA53D99-3856-3145-BA69-87F4D1AC453E}" type="presOf" srcId="{6C02FD18-F362-40CA-B22F-D637FF701AF9}" destId="{26712184-2119-4D9F-B911-82318A019DFA}" srcOrd="0" destOrd="0" presId="urn:microsoft.com/office/officeart/2005/8/layout/radial2"/>
    <dgm:cxn modelId="{ABDFFFA4-03A4-CC47-9144-9B72E1E60BBA}" type="presOf" srcId="{2191CB29-6240-458F-ACC8-CCA31DA18FCF}" destId="{2C4F5BE0-6CC5-4844-8C22-831BAEDDF033}" srcOrd="0" destOrd="2" presId="urn:microsoft.com/office/officeart/2005/8/layout/radial2"/>
    <dgm:cxn modelId="{5BDF7EC9-1F77-E14A-8697-D105395ED92F}" type="presOf" srcId="{BA4C606D-E9AB-47E1-B5EB-8347C0166B68}" destId="{985211A0-7783-46CC-ADD0-60CFE9C06564}" srcOrd="0" destOrd="2" presId="urn:microsoft.com/office/officeart/2005/8/layout/radial2"/>
    <dgm:cxn modelId="{42C0DFC8-120C-AC4A-8FA5-0A7382EFF96F}" type="presOf" srcId="{A9D83913-F2D1-45E0-AF71-C462F6F3CCB7}" destId="{1CBADCBA-94B2-4DCB-98B1-C2DF02994267}" srcOrd="0" destOrd="0" presId="urn:microsoft.com/office/officeart/2005/8/layout/radial2"/>
    <dgm:cxn modelId="{BA0C6F58-6F81-40F2-85B4-FD5F15A16169}" srcId="{6A233B7B-6447-4981-BF0B-BBF39D432274}" destId="{4BD96AFE-200E-48BD-8DBF-27E43EED0CFA}" srcOrd="1" destOrd="0" parTransId="{A39B6098-ED0B-49AC-991D-62AD2E3772D2}" sibTransId="{05DF6CA9-566A-4DC4-9736-97612D1EAABD}"/>
    <dgm:cxn modelId="{611A50E3-9C80-714E-95C5-6899C1FE4076}" type="presOf" srcId="{C466B41C-0C32-422E-93C6-8A6A66351DA3}" destId="{985211A0-7783-46CC-ADD0-60CFE9C06564}" srcOrd="0" destOrd="1" presId="urn:microsoft.com/office/officeart/2005/8/layout/radial2"/>
    <dgm:cxn modelId="{3FD26A6A-4330-CC4A-B050-9F6AF93CA716}" type="presParOf" srcId="{02182A90-A53D-450D-A02A-439E1AEC7E29}" destId="{F4652312-3AEF-4F33-8B0A-734B0A75B502}" srcOrd="0" destOrd="0" presId="urn:microsoft.com/office/officeart/2005/8/layout/radial2"/>
    <dgm:cxn modelId="{290633FB-3367-B740-B06E-A0767E843531}" type="presParOf" srcId="{F4652312-3AEF-4F33-8B0A-734B0A75B502}" destId="{EB2B9EA7-4BE4-4E56-9EAB-385FAEEDAC1C}" srcOrd="0" destOrd="0" presId="urn:microsoft.com/office/officeart/2005/8/layout/radial2"/>
    <dgm:cxn modelId="{AFBA91CF-62D2-E94C-A9CA-D1CFFB4A1FDF}" type="presParOf" srcId="{EB2B9EA7-4BE4-4E56-9EAB-385FAEEDAC1C}" destId="{1AF574EF-415C-4D83-8957-64919868788B}" srcOrd="0" destOrd="0" presId="urn:microsoft.com/office/officeart/2005/8/layout/radial2"/>
    <dgm:cxn modelId="{83818C19-63BD-784F-B0C7-685961BFFED7}" type="presParOf" srcId="{EB2B9EA7-4BE4-4E56-9EAB-385FAEEDAC1C}" destId="{89B8523B-93D2-4333-B8D3-502636B22453}" srcOrd="1" destOrd="0" presId="urn:microsoft.com/office/officeart/2005/8/layout/radial2"/>
    <dgm:cxn modelId="{69B06B9E-7374-C646-AB3C-3A088C101FE1}" type="presParOf" srcId="{F4652312-3AEF-4F33-8B0A-734B0A75B502}" destId="{2838001A-B9E8-4FB1-86BC-205F22600434}" srcOrd="1" destOrd="0" presId="urn:microsoft.com/office/officeart/2005/8/layout/radial2"/>
    <dgm:cxn modelId="{770B748D-A500-5C4C-A0A8-CB084BDD5763}" type="presParOf" srcId="{F4652312-3AEF-4F33-8B0A-734B0A75B502}" destId="{74C47EDA-C3CD-4006-997B-3A6673D107F4}" srcOrd="2" destOrd="0" presId="urn:microsoft.com/office/officeart/2005/8/layout/radial2"/>
    <dgm:cxn modelId="{B3C45430-6916-564F-BE1F-440FD53DBF90}" type="presParOf" srcId="{74C47EDA-C3CD-4006-997B-3A6673D107F4}" destId="{1CBADCBA-94B2-4DCB-98B1-C2DF02994267}" srcOrd="0" destOrd="0" presId="urn:microsoft.com/office/officeart/2005/8/layout/radial2"/>
    <dgm:cxn modelId="{BA4C5465-5F34-D44F-8982-2ACF6FE4362F}" type="presParOf" srcId="{74C47EDA-C3CD-4006-997B-3A6673D107F4}" destId="{985211A0-7783-46CC-ADD0-60CFE9C06564}" srcOrd="1" destOrd="0" presId="urn:microsoft.com/office/officeart/2005/8/layout/radial2"/>
    <dgm:cxn modelId="{D1FE8A32-3249-BE4F-8FAE-EE014E4D16C4}" type="presParOf" srcId="{F4652312-3AEF-4F33-8B0A-734B0A75B502}" destId="{7D74BD67-2430-4280-A6C9-DDA9183A43FB}" srcOrd="3" destOrd="0" presId="urn:microsoft.com/office/officeart/2005/8/layout/radial2"/>
    <dgm:cxn modelId="{166AF224-B86E-0240-9096-5D605B576F98}" type="presParOf" srcId="{F4652312-3AEF-4F33-8B0A-734B0A75B502}" destId="{778E1B88-8348-47EF-88B4-12D2CA9B34DF}" srcOrd="4" destOrd="0" presId="urn:microsoft.com/office/officeart/2005/8/layout/radial2"/>
    <dgm:cxn modelId="{3911EEDC-AAB1-544C-9308-6087591C2AF0}" type="presParOf" srcId="{778E1B88-8348-47EF-88B4-12D2CA9B34DF}" destId="{B43BFD1C-B35F-4A29-BB3A-4B250A14055D}" srcOrd="0" destOrd="0" presId="urn:microsoft.com/office/officeart/2005/8/layout/radial2"/>
    <dgm:cxn modelId="{06ABDBB4-9CFB-B346-86E8-3B1A23135CBB}" type="presParOf" srcId="{778E1B88-8348-47EF-88B4-12D2CA9B34DF}" destId="{2C4F5BE0-6CC5-4844-8C22-831BAEDDF033}" srcOrd="1" destOrd="0" presId="urn:microsoft.com/office/officeart/2005/8/layout/radial2"/>
    <dgm:cxn modelId="{8766D37D-3BE4-4A41-8545-0F34BC925A36}" type="presParOf" srcId="{F4652312-3AEF-4F33-8B0A-734B0A75B502}" destId="{26712184-2119-4D9F-B911-82318A019DFA}" srcOrd="5" destOrd="0" presId="urn:microsoft.com/office/officeart/2005/8/layout/radial2"/>
    <dgm:cxn modelId="{AE8D4FAE-BE53-3A4A-A725-4145232AB053}" type="presParOf" srcId="{F4652312-3AEF-4F33-8B0A-734B0A75B502}" destId="{C2DA74D2-426F-42E7-8072-517E5493F074}" srcOrd="6" destOrd="0" presId="urn:microsoft.com/office/officeart/2005/8/layout/radial2"/>
    <dgm:cxn modelId="{B83F7A55-3279-5540-9906-B04C61971BC6}" type="presParOf" srcId="{C2DA74D2-426F-42E7-8072-517E5493F074}" destId="{0C07BE53-25BB-4844-ACD9-6146F59800F4}" srcOrd="0" destOrd="0" presId="urn:microsoft.com/office/officeart/2005/8/layout/radial2"/>
    <dgm:cxn modelId="{EEB60D73-B38D-D044-A9E4-4ABAEFCB6F67}" type="presParOf" srcId="{C2DA74D2-426F-42E7-8072-517E5493F074}" destId="{66DC7CEA-F99B-4715-8B35-623D2306AA69}" srcOrd="1" destOrd="0" presId="urn:microsoft.com/office/officeart/2005/8/layout/radial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712184-2119-4D9F-B911-82318A019DFA}">
      <dsp:nvSpPr>
        <dsp:cNvPr id="0" name=""/>
        <dsp:cNvSpPr/>
      </dsp:nvSpPr>
      <dsp:spPr>
        <a:xfrm rot="2359590">
          <a:off x="2998014" y="3632484"/>
          <a:ext cx="1043740" cy="50712"/>
        </a:xfrm>
        <a:custGeom>
          <a:avLst/>
          <a:gdLst/>
          <a:ahLst/>
          <a:cxnLst/>
          <a:rect l="0" t="0" r="0" b="0"/>
          <a:pathLst>
            <a:path>
              <a:moveTo>
                <a:pt x="0" y="25356"/>
              </a:moveTo>
              <a:lnTo>
                <a:pt x="1043740" y="25356"/>
              </a:lnTo>
            </a:path>
          </a:pathLst>
        </a:custGeom>
        <a:noFill/>
        <a:ln w="19050" cap="flat" cmpd="sng" algn="ctr">
          <a:solidFill>
            <a:srgbClr val="006666"/>
          </a:solidFill>
          <a:prstDash val="solid"/>
        </a:ln>
        <a:effectLst/>
      </dsp:spPr>
      <dsp:style>
        <a:lnRef idx="2">
          <a:scrgbClr r="0" g="0" b="0"/>
        </a:lnRef>
        <a:fillRef idx="0">
          <a:scrgbClr r="0" g="0" b="0"/>
        </a:fillRef>
        <a:effectRef idx="0">
          <a:scrgbClr r="0" g="0" b="0"/>
        </a:effectRef>
        <a:fontRef idx="minor"/>
      </dsp:style>
    </dsp:sp>
    <dsp:sp modelId="{7D74BD67-2430-4280-A6C9-DDA9183A43FB}">
      <dsp:nvSpPr>
        <dsp:cNvPr id="0" name=""/>
        <dsp:cNvSpPr/>
      </dsp:nvSpPr>
      <dsp:spPr>
        <a:xfrm>
          <a:off x="3116193" y="2583365"/>
          <a:ext cx="1645284" cy="50712"/>
        </a:xfrm>
        <a:custGeom>
          <a:avLst/>
          <a:gdLst/>
          <a:ahLst/>
          <a:cxnLst/>
          <a:rect l="0" t="0" r="0" b="0"/>
          <a:pathLst>
            <a:path>
              <a:moveTo>
                <a:pt x="0" y="25356"/>
              </a:moveTo>
              <a:lnTo>
                <a:pt x="1645284" y="25356"/>
              </a:lnTo>
            </a:path>
          </a:pathLst>
        </a:custGeom>
        <a:noFill/>
        <a:ln w="19050" cap="flat" cmpd="sng" algn="ctr">
          <a:solidFill>
            <a:srgbClr val="006666"/>
          </a:solidFill>
          <a:prstDash val="solid"/>
        </a:ln>
        <a:effectLst/>
      </dsp:spPr>
      <dsp:style>
        <a:lnRef idx="2">
          <a:scrgbClr r="0" g="0" b="0"/>
        </a:lnRef>
        <a:fillRef idx="0">
          <a:scrgbClr r="0" g="0" b="0"/>
        </a:fillRef>
        <a:effectRef idx="0">
          <a:scrgbClr r="0" g="0" b="0"/>
        </a:effectRef>
        <a:fontRef idx="minor"/>
      </dsp:style>
    </dsp:sp>
    <dsp:sp modelId="{2838001A-B9E8-4FB1-86BC-205F22600434}">
      <dsp:nvSpPr>
        <dsp:cNvPr id="0" name=""/>
        <dsp:cNvSpPr/>
      </dsp:nvSpPr>
      <dsp:spPr>
        <a:xfrm rot="19233631">
          <a:off x="3051427" y="1681392"/>
          <a:ext cx="568861" cy="50712"/>
        </a:xfrm>
        <a:custGeom>
          <a:avLst/>
          <a:gdLst/>
          <a:ahLst/>
          <a:cxnLst/>
          <a:rect l="0" t="0" r="0" b="0"/>
          <a:pathLst>
            <a:path>
              <a:moveTo>
                <a:pt x="0" y="25356"/>
              </a:moveTo>
              <a:lnTo>
                <a:pt x="568861" y="25356"/>
              </a:lnTo>
            </a:path>
          </a:pathLst>
        </a:custGeom>
        <a:noFill/>
        <a:ln w="19050" cap="flat" cmpd="sng" algn="ctr">
          <a:solidFill>
            <a:srgbClr val="006666"/>
          </a:solidFill>
          <a:prstDash val="solid"/>
        </a:ln>
        <a:effectLst/>
      </dsp:spPr>
      <dsp:style>
        <a:lnRef idx="2">
          <a:scrgbClr r="0" g="0" b="0"/>
        </a:lnRef>
        <a:fillRef idx="0">
          <a:scrgbClr r="0" g="0" b="0"/>
        </a:fillRef>
        <a:effectRef idx="0">
          <a:scrgbClr r="0" g="0" b="0"/>
        </a:effectRef>
        <a:fontRef idx="minor"/>
      </dsp:style>
    </dsp:sp>
    <dsp:sp modelId="{89B8523B-93D2-4333-B8D3-502636B22453}">
      <dsp:nvSpPr>
        <dsp:cNvPr id="0" name=""/>
        <dsp:cNvSpPr/>
      </dsp:nvSpPr>
      <dsp:spPr>
        <a:xfrm>
          <a:off x="361133" y="1356045"/>
          <a:ext cx="2505352" cy="2505352"/>
        </a:xfrm>
        <a:prstGeom prst="ellipse">
          <a:avLst/>
        </a:prstGeom>
        <a:solidFill>
          <a:schemeClr val="bg1">
            <a:lumMod val="8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BADCBA-94B2-4DCB-98B1-C2DF02994267}">
      <dsp:nvSpPr>
        <dsp:cNvPr id="0" name=""/>
        <dsp:cNvSpPr/>
      </dsp:nvSpPr>
      <dsp:spPr>
        <a:xfrm>
          <a:off x="3384379" y="296988"/>
          <a:ext cx="1503211" cy="1503211"/>
        </a:xfrm>
        <a:prstGeom prst="ellipse">
          <a:avLst/>
        </a:prstGeom>
        <a:solidFill>
          <a:schemeClr val="bg1">
            <a:lumMod val="8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sv-SE" sz="2700" kern="1200" dirty="0">
              <a:solidFill>
                <a:schemeClr val="tx1"/>
              </a:solidFill>
            </a:rPr>
            <a:t>CRC</a:t>
          </a:r>
        </a:p>
      </dsp:txBody>
      <dsp:txXfrm>
        <a:off x="3604519" y="517128"/>
        <a:ext cx="1062931" cy="1062931"/>
      </dsp:txXfrm>
    </dsp:sp>
    <dsp:sp modelId="{985211A0-7783-46CC-ADD0-60CFE9C06564}">
      <dsp:nvSpPr>
        <dsp:cNvPr id="0" name=""/>
        <dsp:cNvSpPr/>
      </dsp:nvSpPr>
      <dsp:spPr>
        <a:xfrm>
          <a:off x="5037912" y="296988"/>
          <a:ext cx="2254816" cy="1503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sr-Latn-CS" sz="1400" kern="1200" noProof="0" dirty="0">
              <a:latin typeface="Arial" pitchFamily="34" charset="0"/>
              <a:cs typeface="Arial" pitchFamily="34" charset="0"/>
            </a:rPr>
            <a:t>Opstanak</a:t>
          </a:r>
          <a:r>
            <a:rPr lang="sr-Latn-CS" sz="1400" kern="1200" baseline="0" noProof="0" dirty="0">
              <a:latin typeface="Arial" pitchFamily="34" charset="0"/>
              <a:cs typeface="Arial" pitchFamily="34" charset="0"/>
            </a:rPr>
            <a:t> i razvoj</a:t>
          </a:r>
          <a:endParaRPr lang="sr-Latn-CS" sz="1400" kern="1200" noProof="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sr-Latn-CS" sz="1400" kern="1200" noProof="0" dirty="0">
              <a:latin typeface="Arial" pitchFamily="34" charset="0"/>
              <a:cs typeface="Arial" pitchFamily="34" charset="0"/>
            </a:rPr>
            <a:t>Nediskriminacija</a:t>
          </a:r>
        </a:p>
        <a:p>
          <a:pPr marL="114300" lvl="1" indent="-114300" algn="l" defTabSz="622300">
            <a:lnSpc>
              <a:spcPct val="90000"/>
            </a:lnSpc>
            <a:spcBef>
              <a:spcPct val="0"/>
            </a:spcBef>
            <a:spcAft>
              <a:spcPct val="15000"/>
            </a:spcAft>
            <a:buChar char="••"/>
          </a:pPr>
          <a:r>
            <a:rPr lang="sr-Latn-CS" sz="1400" kern="1200" noProof="0" dirty="0">
              <a:latin typeface="Arial" pitchFamily="34" charset="0"/>
              <a:cs typeface="Arial" pitchFamily="34" charset="0"/>
            </a:rPr>
            <a:t>Participacija dece</a:t>
          </a:r>
        </a:p>
        <a:p>
          <a:pPr marL="114300" lvl="1" indent="-114300" algn="l" defTabSz="622300">
            <a:lnSpc>
              <a:spcPct val="90000"/>
            </a:lnSpc>
            <a:spcBef>
              <a:spcPct val="0"/>
            </a:spcBef>
            <a:spcAft>
              <a:spcPct val="15000"/>
            </a:spcAft>
            <a:buChar char="••"/>
          </a:pPr>
          <a:r>
            <a:rPr lang="sr-Latn-CS" sz="1400" kern="1200" noProof="0" dirty="0">
              <a:latin typeface="Arial" pitchFamily="34" charset="0"/>
              <a:cs typeface="Arial" pitchFamily="34" charset="0"/>
            </a:rPr>
            <a:t>Najbolji interes</a:t>
          </a:r>
        </a:p>
      </dsp:txBody>
      <dsp:txXfrm>
        <a:off x="5037912" y="296988"/>
        <a:ext cx="2254816" cy="1503211"/>
      </dsp:txXfrm>
    </dsp:sp>
    <dsp:sp modelId="{B43BFD1C-B35F-4A29-BB3A-4B250A14055D}">
      <dsp:nvSpPr>
        <dsp:cNvPr id="0" name=""/>
        <dsp:cNvSpPr/>
      </dsp:nvSpPr>
      <dsp:spPr>
        <a:xfrm>
          <a:off x="4761478" y="1857115"/>
          <a:ext cx="1503211" cy="1503211"/>
        </a:xfrm>
        <a:prstGeom prst="ellipse">
          <a:avLst/>
        </a:prstGeom>
        <a:solidFill>
          <a:schemeClr val="bg1">
            <a:lumMod val="8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sv-SE" sz="2700" kern="1200" dirty="0">
              <a:solidFill>
                <a:schemeClr val="tx1"/>
              </a:solidFill>
            </a:rPr>
            <a:t>SPHERE</a:t>
          </a:r>
        </a:p>
      </dsp:txBody>
      <dsp:txXfrm>
        <a:off x="4981618" y="2077255"/>
        <a:ext cx="1062931" cy="1062931"/>
      </dsp:txXfrm>
    </dsp:sp>
    <dsp:sp modelId="{2C4F5BE0-6CC5-4844-8C22-831BAEDDF033}">
      <dsp:nvSpPr>
        <dsp:cNvPr id="0" name=""/>
        <dsp:cNvSpPr/>
      </dsp:nvSpPr>
      <dsp:spPr>
        <a:xfrm>
          <a:off x="6415010" y="1857115"/>
          <a:ext cx="2254816" cy="1503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sr-Latn-CS" sz="1400" kern="1200" noProof="0" dirty="0">
              <a:latin typeface="Arial" pitchFamily="34" charset="0"/>
              <a:cs typeface="Arial" pitchFamily="34" charset="0"/>
            </a:rPr>
            <a:t>Izbeći izlaganje daljoj šteti</a:t>
          </a:r>
        </a:p>
        <a:p>
          <a:pPr marL="114300" lvl="1" indent="-114300" algn="l" defTabSz="622300">
            <a:lnSpc>
              <a:spcPct val="90000"/>
            </a:lnSpc>
            <a:spcBef>
              <a:spcPct val="0"/>
            </a:spcBef>
            <a:spcAft>
              <a:spcPct val="15000"/>
            </a:spcAft>
            <a:buChar char="••"/>
          </a:pPr>
          <a:r>
            <a:rPr lang="sr-Latn-CS" sz="1400" kern="1200" noProof="0" dirty="0">
              <a:latin typeface="Arial" pitchFamily="34" charset="0"/>
              <a:cs typeface="Arial" pitchFamily="34" charset="0"/>
            </a:rPr>
            <a:t>Osigurati pristup nepristrasnoj podršci</a:t>
          </a:r>
        </a:p>
        <a:p>
          <a:pPr marL="114300" lvl="1" indent="-114300" algn="l" defTabSz="622300">
            <a:lnSpc>
              <a:spcPct val="90000"/>
            </a:lnSpc>
            <a:spcBef>
              <a:spcPct val="0"/>
            </a:spcBef>
            <a:spcAft>
              <a:spcPct val="15000"/>
            </a:spcAft>
            <a:buChar char="••"/>
          </a:pPr>
          <a:r>
            <a:rPr lang="sr-Latn-CS" sz="1400" kern="1200" noProof="0" dirty="0">
              <a:latin typeface="Arial" pitchFamily="34" charset="0"/>
              <a:cs typeface="Arial" pitchFamily="34" charset="0"/>
            </a:rPr>
            <a:t>Zaštiti osobe od fizičke i</a:t>
          </a:r>
          <a:r>
            <a:rPr lang="sr-Latn-CS" sz="1400" kern="1200" baseline="0" noProof="0" dirty="0">
              <a:latin typeface="Arial" pitchFamily="34" charset="0"/>
              <a:cs typeface="Arial" pitchFamily="34" charset="0"/>
            </a:rPr>
            <a:t> psihičke štete</a:t>
          </a:r>
          <a:endParaRPr lang="sr-Latn-CS" sz="1400" kern="1200" noProof="0" dirty="0">
            <a:latin typeface="Arial" pitchFamily="34" charset="0"/>
            <a:cs typeface="Arial" pitchFamily="34" charset="0"/>
          </a:endParaRPr>
        </a:p>
        <a:p>
          <a:pPr marL="114300" lvl="1" indent="-114300" algn="l" defTabSz="622300">
            <a:lnSpc>
              <a:spcPct val="90000"/>
            </a:lnSpc>
            <a:spcBef>
              <a:spcPct val="0"/>
            </a:spcBef>
            <a:spcAft>
              <a:spcPct val="15000"/>
            </a:spcAft>
            <a:buChar char="••"/>
          </a:pPr>
          <a:r>
            <a:rPr lang="sr-Latn-CS" sz="1400" kern="1200" noProof="0" dirty="0">
              <a:latin typeface="Arial" pitchFamily="34" charset="0"/>
              <a:cs typeface="Arial" pitchFamily="34" charset="0"/>
            </a:rPr>
            <a:t>Pomoći ljudima da ostvare svoje prava, pristup podršci</a:t>
          </a:r>
          <a:r>
            <a:rPr lang="sr-Latn-CS" sz="1400" kern="1200" baseline="0" noProof="0" dirty="0">
              <a:latin typeface="Arial" pitchFamily="34" charset="0"/>
              <a:cs typeface="Arial" pitchFamily="34" charset="0"/>
            </a:rPr>
            <a:t> i da se oporave od efekata zlostavljanja</a:t>
          </a:r>
          <a:endParaRPr lang="sr-Latn-CS" sz="1400" kern="1200" noProof="0" dirty="0">
            <a:latin typeface="Arial" pitchFamily="34" charset="0"/>
            <a:cs typeface="Arial" pitchFamily="34" charset="0"/>
          </a:endParaRPr>
        </a:p>
      </dsp:txBody>
      <dsp:txXfrm>
        <a:off x="6415010" y="1857115"/>
        <a:ext cx="2254816" cy="1503211"/>
      </dsp:txXfrm>
    </dsp:sp>
    <dsp:sp modelId="{0C07BE53-25BB-4844-ACD9-6146F59800F4}">
      <dsp:nvSpPr>
        <dsp:cNvPr id="0" name=""/>
        <dsp:cNvSpPr/>
      </dsp:nvSpPr>
      <dsp:spPr>
        <a:xfrm>
          <a:off x="3753373" y="3713286"/>
          <a:ext cx="1503211" cy="1503211"/>
        </a:xfrm>
        <a:prstGeom prst="ellipse">
          <a:avLst/>
        </a:prstGeom>
        <a:solidFill>
          <a:schemeClr val="bg1">
            <a:lumMod val="85000"/>
          </a:schemeClr>
        </a:solidFill>
        <a:ln w="1905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 tIns="17145" rIns="17145" bIns="17145" numCol="1" spcCol="1270" anchor="ctr" anchorCtr="0">
          <a:noAutofit/>
        </a:bodyPr>
        <a:lstStyle/>
        <a:p>
          <a:pPr lvl="0" algn="ctr" defTabSz="1200150">
            <a:lnSpc>
              <a:spcPct val="90000"/>
            </a:lnSpc>
            <a:spcBef>
              <a:spcPct val="0"/>
            </a:spcBef>
            <a:spcAft>
              <a:spcPct val="35000"/>
            </a:spcAft>
          </a:pPr>
          <a:r>
            <a:rPr lang="sv-SE" sz="2700" kern="1200" dirty="0">
              <a:solidFill>
                <a:schemeClr val="tx1"/>
              </a:solidFill>
            </a:rPr>
            <a:t>CPMS</a:t>
          </a:r>
        </a:p>
      </dsp:txBody>
      <dsp:txXfrm>
        <a:off x="3973513" y="3933426"/>
        <a:ext cx="1062931" cy="1062931"/>
      </dsp:txXfrm>
    </dsp:sp>
    <dsp:sp modelId="{66DC7CEA-F99B-4715-8B35-623D2306AA69}">
      <dsp:nvSpPr>
        <dsp:cNvPr id="0" name=""/>
        <dsp:cNvSpPr/>
      </dsp:nvSpPr>
      <dsp:spPr>
        <a:xfrm>
          <a:off x="5406905" y="3713286"/>
          <a:ext cx="2254816" cy="15032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114300" lvl="1" indent="-114300" algn="l" defTabSz="622300">
            <a:lnSpc>
              <a:spcPct val="90000"/>
            </a:lnSpc>
            <a:spcBef>
              <a:spcPct val="0"/>
            </a:spcBef>
            <a:spcAft>
              <a:spcPct val="15000"/>
            </a:spcAft>
            <a:buChar char="••"/>
          </a:pPr>
          <a:r>
            <a:rPr lang="sr-Latn-CS" sz="1400" kern="1200" noProof="0" dirty="0">
              <a:latin typeface="Arial" pitchFamily="34" charset="0"/>
              <a:cs typeface="Arial" pitchFamily="34" charset="0"/>
            </a:rPr>
            <a:t>Osnažiti sistem zaštite dece</a:t>
          </a:r>
        </a:p>
        <a:p>
          <a:pPr marL="114300" lvl="1" indent="-114300" algn="l" defTabSz="622300">
            <a:lnSpc>
              <a:spcPct val="90000"/>
            </a:lnSpc>
            <a:spcBef>
              <a:spcPct val="0"/>
            </a:spcBef>
            <a:spcAft>
              <a:spcPct val="15000"/>
            </a:spcAft>
            <a:buChar char="••"/>
          </a:pPr>
          <a:r>
            <a:rPr lang="sr-Latn-CS" sz="1400" kern="1200" noProof="0" dirty="0">
              <a:latin typeface="Arial" pitchFamily="34" charset="0"/>
              <a:cs typeface="Arial" pitchFamily="34" charset="0"/>
            </a:rPr>
            <a:t>Ojačati</a:t>
          </a:r>
          <a:r>
            <a:rPr lang="sr-Latn-CS" sz="1400" kern="1200" baseline="0" noProof="0" dirty="0">
              <a:latin typeface="Arial" pitchFamily="34" charset="0"/>
              <a:cs typeface="Arial" pitchFamily="34" charset="0"/>
            </a:rPr>
            <a:t> rezilijentnost dece u humanitarnim aktivnostima</a:t>
          </a:r>
          <a:endParaRPr lang="sr-Latn-CS" sz="1800" kern="1200" noProof="0" dirty="0"/>
        </a:p>
      </dsp:txBody>
      <dsp:txXfrm>
        <a:off x="5406905" y="3713286"/>
        <a:ext cx="2254816" cy="1503211"/>
      </dsp:txXfrm>
    </dsp:sp>
  </dsp:spTree>
</dsp:drawing>
</file>

<file path=ppt/diagrams/layout1.xml><?xml version="1.0" encoding="utf-8"?>
<dgm:layoutDef xmlns:dgm="http://schemas.openxmlformats.org/drawingml/2006/diagram" xmlns:a="http://schemas.openxmlformats.org/drawingml/2006/main" uniqueId="urn:microsoft.com/office/officeart/2005/8/layout/radial2">
  <dgm:title val=""/>
  <dgm:desc val=""/>
  <dgm:catLst>
    <dgm:cat type="relationship" pri="20000"/>
    <dgm:cat type="convert" pri="9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ite">
    <dgm:varLst>
      <dgm:chMax val="5"/>
      <dgm:dir/>
      <dgm:animLvl val="ctr"/>
      <dgm:resizeHandles val="exact"/>
    </dgm:varLst>
    <dgm:alg type="composite"/>
    <dgm:shape xmlns:r="http://schemas.openxmlformats.org/officeDocument/2006/relationships" r:blip="">
      <dgm:adjLst/>
    </dgm:shape>
    <dgm:presOf/>
    <dgm:constrLst>
      <dgm:constr type="w" for="ch" forName="cycle" refType="w"/>
      <dgm:constr type="h" for="ch" forName="cycle" refType="h"/>
    </dgm:constrLst>
    <dgm:ruleLst/>
    <dgm:layoutNode name="cycle">
      <dgm:choose name="Name0">
        <dgm:if name="Name1" func="var" arg="dir" op="equ" val="norm">
          <dgm:choose name="Name2">
            <dgm:if name="Name3" axis="ch" ptType="node" func="cnt" op="lte" val="1">
              <dgm:alg type="cycle">
                <dgm:param type="stAng" val="90"/>
                <dgm:param type="spanAng" val="360"/>
                <dgm:param type="ctrShpMap" val="fNode"/>
              </dgm:alg>
            </dgm:if>
            <dgm:if name="Name4" axis="ch" ptType="node" func="cnt" op="equ" val="2">
              <dgm:alg type="cycle">
                <dgm:param type="stAng" val="70"/>
                <dgm:param type="spanAng" val="40"/>
                <dgm:param type="ctrShpMap" val="fNode"/>
              </dgm:alg>
            </dgm:if>
            <dgm:if name="Name5" axis="ch" ptType="node" func="cnt" op="equ" val="3">
              <dgm:alg type="cycle">
                <dgm:param type="stAng" val="60"/>
                <dgm:param type="spanAng" val="60"/>
                <dgm:param type="ctrShpMap" val="fNode"/>
              </dgm:alg>
            </dgm:if>
            <dgm:else name="Name6">
              <dgm:alg type="cycle">
                <dgm:param type="stAng" val="45"/>
                <dgm:param type="spanAng" val="90"/>
                <dgm:param type="ctrShpMap" val="fNode"/>
              </dgm:alg>
            </dgm:else>
          </dgm:choose>
        </dgm:if>
        <dgm:else name="Name7">
          <dgm:choose name="Name8">
            <dgm:if name="Name9" axis="ch" ptType="node" func="cnt" op="lte" val="1">
              <dgm:alg type="cycle">
                <dgm:param type="stAng" val="-90"/>
                <dgm:param type="spanAng" val="-360"/>
                <dgm:param type="ctrShpMap" val="fNode"/>
              </dgm:alg>
            </dgm:if>
            <dgm:if name="Name10" axis="ch" ptType="node" func="cnt" op="equ" val="2">
              <dgm:alg type="cycle">
                <dgm:param type="stAng" val="-70"/>
                <dgm:param type="spanAng" val="-40"/>
                <dgm:param type="ctrShpMap" val="fNode"/>
              </dgm:alg>
            </dgm:if>
            <dgm:if name="Name11" axis="ch" ptType="node" func="cnt" op="equ" val="3">
              <dgm:alg type="cycle">
                <dgm:param type="stAng" val="-60"/>
                <dgm:param type="spanAng" val="-60"/>
                <dgm:param type="ctrShpMap" val="fNode"/>
              </dgm:alg>
            </dgm:if>
            <dgm:else name="Name12">
              <dgm:alg type="cycle">
                <dgm:param type="stAng" val="-45"/>
                <dgm:param type="spanAng" val="-90"/>
                <dgm:param type="ctrShpMap" val="fNode"/>
              </dgm:alg>
            </dgm:else>
          </dgm:choose>
        </dgm:else>
      </dgm:choose>
      <dgm:shape xmlns:r="http://schemas.openxmlformats.org/officeDocument/2006/relationships" r:blip="">
        <dgm:adjLst/>
      </dgm:shape>
      <dgm:presOf/>
      <dgm:constrLst>
        <dgm:constr type="sp" val="20"/>
        <dgm:constr type="w" for="ch" forName="centerShape" refType="w"/>
        <dgm:constr type="w" for="ch" forName="node" refType="w" refFor="ch" refForName="centerShape" fact="1.5"/>
        <dgm:constr type="sibSp" refType="w" refFor="ch" refForName="centerShape" op="equ" fact="0.08"/>
        <dgm:constr type="primFontSz" for="des" forName="parentNode" op="equ" val="65"/>
        <dgm:constr type="secFontSz" for="des" forName="childNode" op="equ" val="65"/>
      </dgm:constrLst>
      <dgm:ruleLst/>
      <dgm:choose name="Name13">
        <dgm:if name="Name14" axis="ch" ptType="node" hideLastTrans="0" func="cnt" op="gte" val="1">
          <dgm:layoutNode name="centerShape" styleLbl="node0">
            <dgm:alg type="composite"/>
            <dgm:shape xmlns:r="http://schemas.openxmlformats.org/officeDocument/2006/relationships" r:blip="">
              <dgm:adjLst/>
            </dgm:shape>
            <dgm:presOf axis="ch" ptType="node" cnt="1"/>
            <dgm:constrLst>
              <dgm:constr type="w" for="ch" forName="connSite" refType="w" fact="0.7"/>
              <dgm:constr type="h" for="ch" forName="connSite" refType="w" fact="0.7"/>
              <dgm:constr type="ctrX" for="ch" forName="connSite" refType="w" fact="0.5"/>
              <dgm:constr type="ctrY" for="ch" forName="connSite" refType="h" fact="0.5"/>
              <dgm:constr type="w" for="ch" forName="visible" refType="w"/>
              <dgm:constr type="h" for="ch" forName="visible" refType="w"/>
              <dgm:constr type="ctrX" for="ch" forName="visible" refType="w" fact="0.5"/>
              <dgm:constr type="ctrY" for="ch" forName="visible" refType="h" fact="0.5"/>
            </dgm:constrLst>
            <dgm:ruleLst/>
            <dgm:layoutNode name="connSite">
              <dgm:alg type="sp"/>
              <dgm:shape xmlns:r="http://schemas.openxmlformats.org/officeDocument/2006/relationships" type="ellipse" r:blip="" hideGeom="1">
                <dgm:adjLst/>
              </dgm:shape>
              <dgm:presOf/>
              <dgm:constrLst/>
              <dgm:ruleLst/>
            </dgm:layoutNode>
            <dgm:layoutNode name="visible">
              <dgm:alg type="sp"/>
              <dgm:shape xmlns:r="http://schemas.openxmlformats.org/officeDocument/2006/relationships" type="ellipse" r:blip="" blipPhldr="1">
                <dgm:adjLst/>
              </dgm:shape>
              <dgm:presOf/>
              <dgm:constrLst/>
              <dgm:ruleLst/>
            </dgm:layoutNode>
          </dgm:layoutNode>
        </dgm:if>
        <dgm:else name="Name15"/>
      </dgm:choose>
      <dgm:forEach name="Name16" axis="ch">
        <dgm:forEach name="Name17" axis="self" ptType="node">
          <dgm:layoutNode name="node">
            <dgm:alg type="composite"/>
            <dgm:shape xmlns:r="http://schemas.openxmlformats.org/officeDocument/2006/relationships" r:blip="">
              <dgm:adjLst/>
            </dgm:shape>
            <dgm:presOf/>
            <dgm:choose name="Name18">
              <dgm:if name="Name19" func="var" arg="dir" op="equ" val="norm">
                <dgm:constrLst>
                  <dgm:constr type="t" for="ch" forName="parentNode"/>
                  <dgm:constr type="l" for="ch" forName="parentNode"/>
                  <dgm:constr type="w" for="ch" forName="parentNode" refType="w" fact="0.4"/>
                  <dgm:constr type="h" for="ch" forName="parentNode" refType="w" refFor="ch" refForName="parentNode" op="equ"/>
                  <dgm:constr type="ctrY" for="ch" forName="childNode" refType="h" refFor="ch" refForName="parentNode" fact="0.5"/>
                  <dgm:constr type="l" for="ch" forName="childNode" refType="w" refFor="ch" refForName="parentNode" op="equ" fact="1.1"/>
                  <dgm:constr type="w" for="ch" forName="childNode" refType="w" fact="0.6"/>
                  <dgm:constr type="h" for="ch" forName="childNode" refType="h" refFor="ch" refForName="parentNode"/>
                </dgm:constrLst>
              </dgm:if>
              <dgm:else name="Name20">
                <dgm:constrLst>
                  <dgm:constr type="t" for="ch" forName="parentNode"/>
                  <dgm:constr type="r" for="ch" forName="parentNode" refType="w"/>
                  <dgm:constr type="w" for="ch" forName="parentNode" refType="w" fact="0.4"/>
                  <dgm:constr type="h" for="ch" forName="parentNode" refType="w" refFor="ch" refForName="parentNode" op="equ"/>
                  <dgm:constr type="ctrY" for="ch" forName="childNode" refType="h" refFor="ch" refForName="parentNode" fact="0.5"/>
                  <dgm:constr type="l" for="ch" forName="childNode"/>
                  <dgm:constr type="w" for="ch" forName="childNode" refType="w" fact="0.6"/>
                  <dgm:constr type="h" for="ch" forName="childNode" refType="h" refFor="ch" refForName="parentNode"/>
                </dgm:constrLst>
              </dgm:else>
            </dgm:choose>
            <dgm:ruleLst/>
            <dgm:layoutNode name="parentNode" styleLbl="node1">
              <dgm:varLst>
                <dgm:chMax val="1"/>
                <dgm:bulletEnabled val="1"/>
              </dgm:varLst>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childNode" styleLbl="revTx" moveWith="parentNode">
              <dgm:varLst>
                <dgm:bulletEnabled val="1"/>
              </dgm:varLst>
              <dgm:alg type="tx">
                <dgm:param type="txAnchorVertCh" val="mid"/>
                <dgm:param type="stBulletLvl" val="1"/>
              </dgm:alg>
              <dgm:choose name="Name21">
                <dgm:if name="Name22" axis="ch" ptType="node" func="cnt" op="gte" val="1">
                  <dgm:shape xmlns:r="http://schemas.openxmlformats.org/officeDocument/2006/relationships" type="rect" r:blip="">
                    <dgm:adjLst/>
                  </dgm:shape>
                </dgm:if>
                <dgm:else name="Name23">
                  <dgm:shape xmlns:r="http://schemas.openxmlformats.org/officeDocument/2006/relationships" type="rect" r:blip="" hideGeom="1">
                    <dgm:adjLst/>
                  </dgm:shape>
                </dgm:else>
              </dgm:choose>
              <dgm:presOf axis="des" ptType="node"/>
              <dgm:constrLst>
                <dgm:constr type="tMarg"/>
                <dgm:constr type="bMarg"/>
                <dgm:constr type="lMarg"/>
                <dgm:constr type="rMarg"/>
              </dgm:constrLst>
              <dgm:ruleLst>
                <dgm:rule type="secFontSz" val="5" fact="NaN" max="NaN"/>
              </dgm:ruleLst>
            </dgm:layoutNode>
          </dgm:layoutNode>
        </dgm:forEach>
        <dgm:forEach name="Name24" axis="self" ptType="parTrans" cnt="1">
          <dgm:layoutNode name="Name25">
            <dgm:alg type="conn">
              <dgm:param type="dim" val="1D"/>
              <dgm:param type="endSty" val="noArr"/>
              <dgm:param type="begPts" val="auto"/>
              <dgm:param type="endPts" val="auto"/>
              <dgm:param type="srcNode" val="connSite"/>
              <dgm:param type="dstNode" val="parentNode"/>
            </dgm:alg>
            <dgm:shape xmlns:r="http://schemas.openxmlformats.org/officeDocument/2006/relationships" type="conn" r:blip="" zOrderOff="-99">
              <dgm:adjLst/>
            </dgm:shape>
            <dgm:presOf axis="self"/>
            <dgm:constrLst>
              <dgm:constr type="connDist"/>
              <dgm:constr type="w" val="1"/>
              <dgm:constr type="h" val="5"/>
              <dgm:constr type="begPad"/>
              <dgm:constr type="endPad"/>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1CAD39-77E5-4351-BB23-050F14CCD425}" type="datetimeFigureOut">
              <a:rPr lang="en-US" smtClean="0"/>
              <a:t>11/1/18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048714-7DAF-4A72-A96C-7B913F2453A5}" type="slidenum">
              <a:rPr lang="en-US" smtClean="0"/>
              <a:t>‹#›</a:t>
            </a:fld>
            <a:endParaRPr lang="en-US"/>
          </a:p>
        </p:txBody>
      </p:sp>
    </p:spTree>
    <p:extLst>
      <p:ext uri="{BB962C8B-B14F-4D97-AF65-F5344CB8AC3E}">
        <p14:creationId xmlns:p14="http://schemas.microsoft.com/office/powerpoint/2010/main" val="11908080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GB" sz="1200" kern="1200" dirty="0">
                <a:solidFill>
                  <a:schemeClr val="tx1"/>
                </a:solidFill>
                <a:effectLst/>
                <a:latin typeface="+mn-lt"/>
                <a:ea typeface="+mn-ea"/>
                <a:cs typeface="+mn-cs"/>
              </a:rPr>
              <a:t>Welcome everyone to the training.  </a:t>
            </a:r>
            <a:endParaRPr lang="en-US"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Explain the overall agenda and follow-up workshop</a:t>
            </a:r>
            <a:r>
              <a:rPr lang="en-US" dirty="0">
                <a:effectLst/>
              </a:rPr>
              <a:t> </a:t>
            </a:r>
            <a:endParaRPr lang="en-GB"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Express the importance of gathering together as a CP team</a:t>
            </a:r>
            <a:endParaRPr lang="en-US"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Stress the importance of the CPMS and its application in the context.</a:t>
            </a:r>
            <a:r>
              <a:rPr lang="en-US" dirty="0">
                <a:effectLst/>
              </a:rPr>
              <a:t> </a:t>
            </a:r>
          </a:p>
          <a:p>
            <a:endParaRPr lang="en-US" dirty="0">
              <a:effectLst/>
            </a:endParaRPr>
          </a:p>
          <a:p>
            <a:endParaRPr lang="en-US" sz="1200" kern="1200" dirty="0">
              <a:solidFill>
                <a:schemeClr val="tx1"/>
              </a:solidFill>
              <a:effectLst/>
              <a:latin typeface="+mn-lt"/>
              <a:ea typeface="+mn-ea"/>
              <a:cs typeface="+mn-cs"/>
            </a:endParaRPr>
          </a:p>
          <a:p>
            <a:pPr lvl="0"/>
            <a:r>
              <a:rPr lang="en-GB" sz="1200" b="1" kern="1200" dirty="0">
                <a:solidFill>
                  <a:schemeClr val="tx1"/>
                </a:solidFill>
                <a:effectLst/>
                <a:latin typeface="+mn-lt"/>
                <a:ea typeface="+mn-ea"/>
                <a:cs typeface="+mn-cs"/>
              </a:rPr>
              <a:t>Examples of questions:</a:t>
            </a:r>
            <a:r>
              <a:rPr lang="en-US" dirty="0">
                <a:effectLst/>
              </a:rPr>
              <a:t> </a:t>
            </a:r>
            <a:r>
              <a:rPr lang="en-GB" sz="1200" kern="1200" dirty="0">
                <a:solidFill>
                  <a:schemeClr val="tx1"/>
                </a:solidFill>
                <a:effectLst/>
                <a:latin typeface="+mn-lt"/>
                <a:ea typeface="+mn-ea"/>
                <a:cs typeface="+mn-cs"/>
              </a:rPr>
              <a:t>What helps you feel like you can speak honestly?</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How do you know when you feel safe to participate?</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What tells you when you don’t?</a:t>
            </a:r>
            <a:endParaRPr lang="en-US" sz="1200" kern="1200" dirty="0">
              <a:solidFill>
                <a:schemeClr val="tx1"/>
              </a:solidFill>
              <a:effectLst/>
              <a:latin typeface="+mn-lt"/>
              <a:ea typeface="+mn-ea"/>
              <a:cs typeface="+mn-cs"/>
            </a:endParaRPr>
          </a:p>
          <a:p>
            <a:pPr lvl="0"/>
            <a:r>
              <a:rPr lang="en-GB" sz="1200" kern="1200" dirty="0">
                <a:solidFill>
                  <a:schemeClr val="tx1"/>
                </a:solidFill>
                <a:effectLst/>
                <a:latin typeface="+mn-lt"/>
                <a:ea typeface="+mn-ea"/>
                <a:cs typeface="+mn-cs"/>
              </a:rPr>
              <a:t>What shuts you down?</a:t>
            </a: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Use examples such as the need for respect, judging, being laughed at, interrupting, shouting etc. to draw out responses and be mindful of your own assumptions as some communication styles assumed to be unacceptable in one context are quite acceptable in another.</a:t>
            </a:r>
            <a:endParaRPr lang="en-US" sz="1200" kern="1200" dirty="0">
              <a:solidFill>
                <a:schemeClr val="tx1"/>
              </a:solidFill>
              <a:effectLst/>
              <a:latin typeface="+mn-lt"/>
              <a:ea typeface="+mn-ea"/>
              <a:cs typeface="+mn-cs"/>
            </a:endParaRPr>
          </a:p>
          <a:p>
            <a:r>
              <a:rPr lang="en-AU" sz="1200" kern="1200" dirty="0">
                <a:solidFill>
                  <a:schemeClr val="tx1"/>
                </a:solidFill>
                <a:effectLst/>
                <a:latin typeface="+mn-lt"/>
                <a:ea typeface="+mn-ea"/>
                <a:cs typeface="+mn-cs"/>
              </a:rPr>
              <a:t>Suggestions could include: </a:t>
            </a:r>
            <a:endParaRPr lang="en-US"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Mobile phones off/silent and not to text or use social media during sessions. </a:t>
            </a:r>
            <a:endParaRPr lang="en-US"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Punctuality </a:t>
            </a:r>
            <a:endParaRPr lang="en-US"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Commitment to break times </a:t>
            </a:r>
            <a:endParaRPr lang="en-US"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Attendance at all sessions (unless unwell) </a:t>
            </a:r>
            <a:endParaRPr lang="en-US"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Listening/no interrupting </a:t>
            </a:r>
            <a:endParaRPr lang="en-US"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Respect other’s opinions </a:t>
            </a:r>
            <a:endParaRPr lang="en-US"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Participation </a:t>
            </a:r>
            <a:endParaRPr lang="en-US"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Take Risks </a:t>
            </a:r>
            <a:endParaRPr lang="en-US"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Ask questions </a:t>
            </a:r>
            <a:endParaRPr lang="en-US"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Computer use  </a:t>
            </a:r>
            <a:endParaRPr lang="en-US"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Confidentiality </a:t>
            </a:r>
            <a:endParaRPr lang="en-US"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Self Care Message </a:t>
            </a:r>
            <a:endParaRPr lang="en-US"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No smoking</a:t>
            </a:r>
          </a:p>
          <a:p>
            <a:r>
              <a:rPr lang="en-AU" sz="1200" kern="1200" dirty="0">
                <a:solidFill>
                  <a:schemeClr val="tx1"/>
                </a:solidFill>
                <a:effectLst/>
                <a:latin typeface="+mn-lt"/>
                <a:ea typeface="+mn-ea"/>
                <a:cs typeface="+mn-cs"/>
              </a:rPr>
              <a:t>Don’t forget any housekeeping / administration information. This is not part of the agreement but needs to be discussed at this stage. The organiser should also assist. Some areas to think of:</a:t>
            </a:r>
            <a:endParaRPr lang="en-US"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Location of toilets</a:t>
            </a:r>
            <a:endParaRPr lang="en-US"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Smoking areas</a:t>
            </a:r>
            <a:endParaRPr lang="en-US"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Fire alarms and exits</a:t>
            </a:r>
            <a:endParaRPr lang="en-US"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Breaks</a:t>
            </a:r>
            <a:endParaRPr lang="en-US"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How lunch will be presented and where</a:t>
            </a:r>
            <a:endParaRPr lang="en-US"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Coffee / tea</a:t>
            </a:r>
            <a:endParaRPr lang="en-US" sz="1200" kern="1200" dirty="0">
              <a:solidFill>
                <a:schemeClr val="tx1"/>
              </a:solidFill>
              <a:effectLst/>
              <a:latin typeface="+mn-lt"/>
              <a:ea typeface="+mn-ea"/>
              <a:cs typeface="+mn-cs"/>
            </a:endParaRPr>
          </a:p>
          <a:p>
            <a:pPr lvl="0"/>
            <a:r>
              <a:rPr lang="en-AU" sz="1200" kern="1200" dirty="0">
                <a:solidFill>
                  <a:schemeClr val="tx1"/>
                </a:solidFill>
                <a:effectLst/>
                <a:latin typeface="+mn-lt"/>
                <a:ea typeface="+mn-ea"/>
                <a:cs typeface="+mn-cs"/>
              </a:rPr>
              <a:t>Security cards etc.</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B9777-602B-AD41-8B7A-54699B6372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34688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B9777-602B-AD41-8B7A-54699B6372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0877084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723900"/>
            <a:ext cx="6096000" cy="3429000"/>
          </a:xfrm>
        </p:spPr>
      </p:sp>
      <p:sp>
        <p:nvSpPr>
          <p:cNvPr id="3" name="Notes Placeholder 2"/>
          <p:cNvSpPr>
            <a:spLocks noGrp="1"/>
          </p:cNvSpPr>
          <p:nvPr>
            <p:ph type="body" idx="1"/>
          </p:nvPr>
        </p:nvSpPr>
        <p:spPr/>
        <p:txBody>
          <a:bodyPr/>
          <a:lstStyle/>
          <a:p>
            <a:r>
              <a:rPr lang="en-US" dirty="0"/>
              <a:t>Explain jigsaw:</a:t>
            </a:r>
            <a:r>
              <a:rPr lang="en-US" baseline="0" dirty="0"/>
              <a:t> </a:t>
            </a:r>
            <a:r>
              <a:rPr lang="en-US" dirty="0"/>
              <a:t>Four Guiding Principles</a:t>
            </a:r>
            <a:r>
              <a:rPr lang="en-US" baseline="0" dirty="0"/>
              <a:t> of the UNCRC; Four Sphere Handbook Principles; Two CPMS principles </a:t>
            </a:r>
          </a:p>
          <a:p>
            <a:endParaRPr lang="en-US" dirty="0"/>
          </a:p>
          <a:p>
            <a:pPr lvl="0"/>
            <a:r>
              <a:rPr lang="en-US" dirty="0">
                <a:latin typeface="Arial" pitchFamily="34" charset="0"/>
                <a:cs typeface="Arial" pitchFamily="34" charset="0"/>
              </a:rPr>
              <a:t>Survival and development</a:t>
            </a:r>
          </a:p>
          <a:p>
            <a:pPr lvl="0"/>
            <a:r>
              <a:rPr lang="en-US" dirty="0">
                <a:latin typeface="Arial" pitchFamily="34" charset="0"/>
                <a:cs typeface="Arial" pitchFamily="34" charset="0"/>
              </a:rPr>
              <a:t>Non-discrimination</a:t>
            </a:r>
          </a:p>
          <a:p>
            <a:pPr lvl="0"/>
            <a:r>
              <a:rPr lang="en-US" dirty="0">
                <a:latin typeface="Arial" pitchFamily="34" charset="0"/>
                <a:cs typeface="Arial" pitchFamily="34" charset="0"/>
              </a:rPr>
              <a:t>Child Participation</a:t>
            </a:r>
          </a:p>
          <a:p>
            <a:pPr lvl="0"/>
            <a:r>
              <a:rPr lang="en-US" dirty="0">
                <a:latin typeface="Arial" pitchFamily="34" charset="0"/>
                <a:cs typeface="Arial" pitchFamily="34" charset="0"/>
              </a:rPr>
              <a:t>Best Interest of the Child</a:t>
            </a:r>
          </a:p>
          <a:p>
            <a:pPr lvl="0"/>
            <a:endParaRPr lang="en-US" dirty="0">
              <a:latin typeface="Arial" pitchFamily="34" charset="0"/>
              <a:cs typeface="Arial" pitchFamily="34" charset="0"/>
            </a:endParaRPr>
          </a:p>
          <a:p>
            <a:pPr lvl="0"/>
            <a:r>
              <a:rPr lang="en-US" dirty="0">
                <a:latin typeface="Arial" pitchFamily="34" charset="0"/>
                <a:cs typeface="Arial" pitchFamily="34" charset="0"/>
              </a:rPr>
              <a:t>Avoid exposing people to further harm</a:t>
            </a:r>
          </a:p>
          <a:p>
            <a:pPr lvl="0"/>
            <a:r>
              <a:rPr lang="en-US" dirty="0">
                <a:latin typeface="Arial" pitchFamily="34" charset="0"/>
                <a:cs typeface="Arial" pitchFamily="34" charset="0"/>
              </a:rPr>
              <a:t>Ensure people’s access to impartial assistance</a:t>
            </a:r>
          </a:p>
          <a:p>
            <a:pPr lvl="0"/>
            <a:r>
              <a:rPr lang="en-US" dirty="0">
                <a:latin typeface="Arial" pitchFamily="34" charset="0"/>
                <a:cs typeface="Arial" pitchFamily="34" charset="0"/>
              </a:rPr>
              <a:t>Protect people from physical and psychological harm</a:t>
            </a:r>
          </a:p>
          <a:p>
            <a:pPr lvl="0"/>
            <a:r>
              <a:rPr lang="en-US" dirty="0">
                <a:latin typeface="Arial" pitchFamily="34" charset="0"/>
                <a:cs typeface="Arial" pitchFamily="34" charset="0"/>
              </a:rPr>
              <a:t>Assist people to claim their rights, access available remedies and recover from the effects of abuse</a:t>
            </a:r>
          </a:p>
          <a:p>
            <a:pPr lvl="0"/>
            <a:endParaRPr lang="en-US" sz="2000" dirty="0">
              <a:latin typeface="Arial" pitchFamily="34" charset="0"/>
              <a:cs typeface="Arial" pitchFamily="34" charset="0"/>
            </a:endParaRPr>
          </a:p>
          <a:p>
            <a:pPr lvl="0"/>
            <a:r>
              <a:rPr lang="en-US" sz="2000" dirty="0">
                <a:latin typeface="Arial" pitchFamily="34" charset="0"/>
                <a:cs typeface="Arial" pitchFamily="34" charset="0"/>
              </a:rPr>
              <a:t>Strengthen child protection systems</a:t>
            </a:r>
          </a:p>
          <a:p>
            <a:pPr lvl="0"/>
            <a:r>
              <a:rPr lang="en-US" sz="2000" dirty="0">
                <a:latin typeface="Arial" pitchFamily="34" charset="0"/>
                <a:cs typeface="Arial" pitchFamily="34" charset="0"/>
              </a:rPr>
              <a:t>Strengthen children’s resilience in humanitarian action</a:t>
            </a:r>
            <a:endParaRPr lang="en-US" sz="2800" dirty="0"/>
          </a:p>
          <a:p>
            <a:pPr lvl="0"/>
            <a:endParaRPr lang="en-US" sz="2000" dirty="0"/>
          </a:p>
          <a:p>
            <a:pPr lvl="0"/>
            <a:endParaRPr lang="en-US" dirty="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B9777-602B-AD41-8B7A-54699B6372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6520165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B9777-602B-AD41-8B7A-54699B6372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069689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B9777-602B-AD41-8B7A-54699B6372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867222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B9777-602B-AD41-8B7A-54699B6372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818479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B9777-602B-AD41-8B7A-54699B6372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3144814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C048714-7DAF-4A72-A96C-7B913F2453A5}" type="slidenum">
              <a:rPr lang="en-US" smtClean="0"/>
              <a:t>5</a:t>
            </a:fld>
            <a:endParaRPr lang="en-US"/>
          </a:p>
        </p:txBody>
      </p:sp>
    </p:spTree>
    <p:extLst>
      <p:ext uri="{BB962C8B-B14F-4D97-AF65-F5344CB8AC3E}">
        <p14:creationId xmlns:p14="http://schemas.microsoft.com/office/powerpoint/2010/main" val="2600883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B9777-602B-AD41-8B7A-54699B6372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0481387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B9777-602B-AD41-8B7A-54699B6372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5997566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B9777-602B-AD41-8B7A-54699B6372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5334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B9777-602B-AD41-8B7A-54699B6372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9389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B9777-602B-AD41-8B7A-54699B6372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48926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B9777-602B-AD41-8B7A-54699B6372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399900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ABB9777-602B-AD41-8B7A-54699B63720D}"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673543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5.png"/><Relationship Id="rId3" Type="http://schemas.openxmlformats.org/officeDocument/2006/relationships/image" Target="../media/image4.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lgn="l">
              <a:defRPr/>
            </a:lvl1pPr>
          </a:lstStyle>
          <a:p>
            <a:fld id="{2F404828-7946-48FB-9153-4AAEAA07F7AA}" type="datetimeFigureOut">
              <a:rPr lang="en-US" smtClean="0"/>
              <a:t>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D113D-C14F-475F-9475-D485E536DB0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150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404828-7946-48FB-9153-4AAEAA07F7AA}" type="datetimeFigureOut">
              <a:rPr lang="en-US" smtClean="0"/>
              <a:t>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D113D-C14F-475F-9475-D485E536DB0F}" type="slidenum">
              <a:rPr lang="en-US" smtClean="0"/>
              <a:t>‹#›</a:t>
            </a:fld>
            <a:endParaRPr lang="en-US"/>
          </a:p>
        </p:txBody>
      </p:sp>
    </p:spTree>
    <p:extLst>
      <p:ext uri="{BB962C8B-B14F-4D97-AF65-F5344CB8AC3E}">
        <p14:creationId xmlns:p14="http://schemas.microsoft.com/office/powerpoint/2010/main" val="19178262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en-US"/>
              <a:t>Click to edit Master title style</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404828-7946-48FB-9153-4AAEAA07F7AA}" type="datetimeFigureOut">
              <a:rPr lang="en-US" smtClean="0"/>
              <a:t>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D113D-C14F-475F-9475-D485E536DB0F}" type="slidenum">
              <a:rPr lang="en-US" smtClean="0"/>
              <a:t>‹#›</a:t>
            </a:fld>
            <a:endParaRPr lang="en-US"/>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30425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10" name="Rectangle 9"/>
          <p:cNvSpPr/>
          <p:nvPr/>
        </p:nvSpPr>
        <p:spPr>
          <a:xfrm>
            <a:off x="-12192" y="6053328"/>
            <a:ext cx="2999232"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1" name="Rectangle 10"/>
          <p:cNvSpPr/>
          <p:nvPr/>
        </p:nvSpPr>
        <p:spPr>
          <a:xfrm>
            <a:off x="3145536" y="6044184"/>
            <a:ext cx="90464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Title 7"/>
          <p:cNvSpPr>
            <a:spLocks noGrp="1"/>
          </p:cNvSpPr>
          <p:nvPr>
            <p:ph type="ctrTitle" hasCustomPrompt="1"/>
          </p:nvPr>
        </p:nvSpPr>
        <p:spPr>
          <a:xfrm>
            <a:off x="3149600" y="-76362"/>
            <a:ext cx="8940800" cy="1484547"/>
          </a:xfrm>
        </p:spPr>
        <p:txBody>
          <a:bodyPr anchor="b">
            <a:noAutofit/>
          </a:bodyPr>
          <a:lstStyle>
            <a:lvl1pPr algn="r">
              <a:defRPr sz="4400" cap="all" baseline="0">
                <a:solidFill>
                  <a:srgbClr val="CCFFCC"/>
                </a:solidFill>
              </a:defRPr>
            </a:lvl1pPr>
          </a:lstStyle>
          <a:p>
            <a:r>
              <a:rPr kumimoji="0" lang="en-US" dirty="0"/>
              <a:t>Child Protection minimum standards</a:t>
            </a:r>
          </a:p>
        </p:txBody>
      </p:sp>
      <p:sp>
        <p:nvSpPr>
          <p:cNvPr id="9" name="Subtitle 8"/>
          <p:cNvSpPr>
            <a:spLocks noGrp="1"/>
          </p:cNvSpPr>
          <p:nvPr>
            <p:ph type="subTitle" idx="1"/>
          </p:nvPr>
        </p:nvSpPr>
        <p:spPr>
          <a:xfrm>
            <a:off x="3149600" y="6050037"/>
            <a:ext cx="89408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endParaRPr kumimoji="0" lang="en-US" dirty="0"/>
          </a:p>
        </p:txBody>
      </p:sp>
      <p:sp>
        <p:nvSpPr>
          <p:cNvPr id="28" name="Date Placeholder 27"/>
          <p:cNvSpPr>
            <a:spLocks noGrp="1"/>
          </p:cNvSpPr>
          <p:nvPr>
            <p:ph type="dt" sz="half" idx="10"/>
          </p:nvPr>
        </p:nvSpPr>
        <p:spPr>
          <a:xfrm>
            <a:off x="101600" y="6068699"/>
            <a:ext cx="2743200" cy="685800"/>
          </a:xfrm>
        </p:spPr>
        <p:txBody>
          <a:bodyPr>
            <a:noAutofit/>
          </a:bodyPr>
          <a:lstStyle>
            <a:lvl1pPr algn="ctr">
              <a:defRPr sz="2000">
                <a:solidFill>
                  <a:srgbClr val="FFFFFF"/>
                </a:solidFill>
              </a:defRPr>
            </a:lvl1pPr>
          </a:lstStyle>
          <a:p>
            <a:pPr algn="ctr" eaLnBrk="1" latinLnBrk="0" hangingPunct="1"/>
            <a:fld id="{23A271A1-F6D6-438B-A432-4747EE7ECD40}" type="datetimeFigureOut">
              <a:rPr lang="en-US" smtClean="0"/>
              <a:pPr algn="ctr" eaLnBrk="1" latinLnBrk="0" hangingPunct="1"/>
              <a:t>11/1/18</a:t>
            </a:fld>
            <a:endParaRPr lang="en-US" sz="2000" dirty="0">
              <a:solidFill>
                <a:srgbClr val="FFFFFF"/>
              </a:solidFill>
            </a:endParaRPr>
          </a:p>
        </p:txBody>
      </p:sp>
      <p:pic>
        <p:nvPicPr>
          <p:cNvPr id="2" name="Picture 1" descr="CPMS colours.jpg"/>
          <p:cNvPicPr>
            <a:picLocks/>
          </p:cNvPicPr>
          <p:nvPr userDrawn="1"/>
        </p:nvPicPr>
        <p:blipFill>
          <a:blip r:embed="rId3">
            <a:extLst>
              <a:ext uri="{28A0092B-C50C-407E-A947-70E740481C1C}">
                <a14:useLocalDpi xmlns:a14="http://schemas.microsoft.com/office/drawing/2010/main"/>
              </a:ext>
            </a:extLst>
          </a:blip>
          <a:stretch>
            <a:fillRect/>
          </a:stretch>
        </p:blipFill>
        <p:spPr>
          <a:xfrm>
            <a:off x="3149600" y="6053329"/>
            <a:ext cx="9042400" cy="755999"/>
          </a:xfrm>
          <a:prstGeom prst="rect">
            <a:avLst/>
          </a:prstGeom>
        </p:spPr>
      </p:pic>
    </p:spTree>
    <p:extLst>
      <p:ext uri="{BB962C8B-B14F-4D97-AF65-F5344CB8AC3E}">
        <p14:creationId xmlns:p14="http://schemas.microsoft.com/office/powerpoint/2010/main" val="2066241502"/>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6864" y="228600"/>
            <a:ext cx="10871200" cy="990600"/>
          </a:xfrm>
        </p:spPr>
        <p:txBody>
          <a:bodyPr/>
          <a:lstStyle/>
          <a:p>
            <a:endParaRPr kumimoji="0" lang="en-US"/>
          </a:p>
        </p:txBody>
      </p:sp>
      <p:sp>
        <p:nvSpPr>
          <p:cNvPr id="4" name="Date Placeholder 3"/>
          <p:cNvSpPr>
            <a:spLocks noGrp="1"/>
          </p:cNvSpPr>
          <p:nvPr>
            <p:ph type="dt" sz="half" idx="10"/>
          </p:nvPr>
        </p:nvSpPr>
        <p:spPr/>
        <p:txBody>
          <a:bodyPr/>
          <a:lstStyle>
            <a:lvl1pPr algn="r">
              <a:defRPr/>
            </a:lvl1pPr>
          </a:lstStyle>
          <a:p>
            <a:r>
              <a:rPr lang="en-US" dirty="0" err="1"/>
              <a:t>www.cpwg.net</a:t>
            </a:r>
            <a:endParaRPr lang="en-US" dirty="0"/>
          </a:p>
        </p:txBody>
      </p:sp>
      <p:sp>
        <p:nvSpPr>
          <p:cNvPr id="5" name="Footer Placeholder 4"/>
          <p:cNvSpPr>
            <a:spLocks noGrp="1"/>
          </p:cNvSpPr>
          <p:nvPr>
            <p:ph type="ftr" sz="quarter" idx="11"/>
          </p:nvPr>
        </p:nvSpPr>
        <p:spPr/>
        <p:txBody>
          <a:bodyPr/>
          <a:lstStyle/>
          <a:p>
            <a:r>
              <a:rPr lang="en-US" dirty="0"/>
              <a:t>Washington, October 2014</a:t>
            </a:r>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8" name="Content Placeholder 7"/>
          <p:cNvSpPr>
            <a:spLocks noGrp="1"/>
          </p:cNvSpPr>
          <p:nvPr>
            <p:ph sz="quarter" idx="1"/>
          </p:nvPr>
        </p:nvSpPr>
        <p:spPr>
          <a:xfrm>
            <a:off x="816864" y="1600200"/>
            <a:ext cx="10871200" cy="44958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extLst>
      <p:ext uri="{BB962C8B-B14F-4D97-AF65-F5344CB8AC3E}">
        <p14:creationId xmlns:p14="http://schemas.microsoft.com/office/powerpoint/2010/main" val="39386797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828801" y="2743200"/>
            <a:ext cx="9497484"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endParaRPr kumimoji="0" lang="en-US"/>
          </a:p>
        </p:txBody>
      </p:sp>
      <p:sp>
        <p:nvSpPr>
          <p:cNvPr id="7" name="Rectangle 6"/>
          <p:cNvSpPr/>
          <p:nvPr/>
        </p:nvSpPr>
        <p:spPr bwMode="white">
          <a:xfrm>
            <a:off x="0" y="1524000"/>
            <a:ext cx="12192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600200"/>
            <a:ext cx="17272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828800" y="1600200"/>
            <a:ext cx="103632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1828800" y="1600200"/>
            <a:ext cx="10160000" cy="990600"/>
          </a:xfrm>
        </p:spPr>
        <p:txBody>
          <a:bodyPr/>
          <a:lstStyle>
            <a:lvl1pPr algn="l">
              <a:buNone/>
              <a:defRPr sz="4400" b="0" cap="none">
                <a:solidFill>
                  <a:srgbClr val="FFFFFF"/>
                </a:solidFill>
              </a:defRPr>
            </a:lvl1pPr>
          </a:lstStyle>
          <a:p>
            <a:endParaRPr kumimoji="0" lang="en-US"/>
          </a:p>
        </p:txBody>
      </p:sp>
      <p:sp>
        <p:nvSpPr>
          <p:cNvPr id="12" name="Date Placeholder 1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11/1/18</a:t>
            </a:fld>
            <a:endParaRPr lang="en-US"/>
          </a:p>
        </p:txBody>
      </p:sp>
      <p:sp>
        <p:nvSpPr>
          <p:cNvPr id="13" name="Slide Number Placeholder 12"/>
          <p:cNvSpPr>
            <a:spLocks noGrp="1"/>
          </p:cNvSpPr>
          <p:nvPr>
            <p:ph type="sldNum" sz="quarter" idx="11"/>
          </p:nvPr>
        </p:nvSpPr>
        <p:spPr>
          <a:xfrm>
            <a:off x="0" y="1752600"/>
            <a:ext cx="1727200" cy="701676"/>
          </a:xfrm>
        </p:spPr>
        <p:txBody>
          <a:bodyPr>
            <a:noAutofit/>
          </a:bodyPr>
          <a:lstStyle>
            <a:lvl1pPr>
              <a:defRPr sz="2400">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2400" dirty="0">
              <a:solidFill>
                <a:srgbClr val="FFFFFF"/>
              </a:solidFill>
            </a:endParaRPr>
          </a:p>
        </p:txBody>
      </p:sp>
      <p:sp>
        <p:nvSpPr>
          <p:cNvPr id="14" name="Footer Placeholder 13"/>
          <p:cNvSpPr>
            <a:spLocks noGrp="1"/>
          </p:cNvSpPr>
          <p:nvPr>
            <p:ph type="ftr" sz="quarter" idx="12"/>
          </p:nvPr>
        </p:nvSpPr>
        <p:spPr/>
        <p:txBody>
          <a:bodyPr/>
          <a:lstStyle/>
          <a:p>
            <a:endParaRPr kumimoji="0" lang="en-US"/>
          </a:p>
        </p:txBody>
      </p:sp>
    </p:spTree>
    <p:extLst>
      <p:ext uri="{BB962C8B-B14F-4D97-AF65-F5344CB8AC3E}">
        <p14:creationId xmlns:p14="http://schemas.microsoft.com/office/powerpoint/2010/main" val="2088886845"/>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0" lang="en-US"/>
          </a:p>
        </p:txBody>
      </p:sp>
      <p:sp>
        <p:nvSpPr>
          <p:cNvPr id="9" name="Content Placeholder 8"/>
          <p:cNvSpPr>
            <a:spLocks noGrp="1"/>
          </p:cNvSpPr>
          <p:nvPr>
            <p:ph sz="quarter" idx="1"/>
          </p:nvPr>
        </p:nvSpPr>
        <p:spPr>
          <a:xfrm>
            <a:off x="812800" y="1589567"/>
            <a:ext cx="5181600" cy="45720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Content Placeholder 10"/>
          <p:cNvSpPr>
            <a:spLocks noGrp="1"/>
          </p:cNvSpPr>
          <p:nvPr>
            <p:ph sz="quarter" idx="2"/>
          </p:nvPr>
        </p:nvSpPr>
        <p:spPr>
          <a:xfrm>
            <a:off x="6459868" y="1589567"/>
            <a:ext cx="5181600" cy="45720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Date Placeholder 7"/>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11/1/18</a:t>
            </a:fld>
            <a:endParaRPr lang="en-US"/>
          </a:p>
        </p:txBody>
      </p:sp>
      <p:sp>
        <p:nvSpPr>
          <p:cNvPr id="10" name="Slide Number Placeholder 9"/>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2" name="Footer Placeholder 11"/>
          <p:cNvSpPr>
            <a:spLocks noGrp="1"/>
          </p:cNvSpPr>
          <p:nvPr>
            <p:ph type="ftr" sz="quarter" idx="17"/>
          </p:nvPr>
        </p:nvSpPr>
        <p:spPr/>
        <p:txBody>
          <a:bodyPr rtlCol="0"/>
          <a:lstStyle/>
          <a:p>
            <a:endParaRPr kumimoji="0" lang="en-US"/>
          </a:p>
        </p:txBody>
      </p:sp>
    </p:spTree>
    <p:extLst>
      <p:ext uri="{BB962C8B-B14F-4D97-AF65-F5344CB8AC3E}">
        <p14:creationId xmlns:p14="http://schemas.microsoft.com/office/powerpoint/2010/main" val="2384351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11200" y="273050"/>
            <a:ext cx="10871200" cy="869950"/>
          </a:xfrm>
        </p:spPr>
        <p:txBody>
          <a:bodyPr anchor="ctr"/>
          <a:lstStyle>
            <a:lvl1pPr>
              <a:defRPr/>
            </a:lvl1pPr>
          </a:lstStyle>
          <a:p>
            <a:endParaRPr kumimoji="0" lang="en-US"/>
          </a:p>
        </p:txBody>
      </p:sp>
      <p:sp>
        <p:nvSpPr>
          <p:cNvPr id="11" name="Content Placeholder 10"/>
          <p:cNvSpPr>
            <a:spLocks noGrp="1"/>
          </p:cNvSpPr>
          <p:nvPr>
            <p:ph sz="quarter" idx="2"/>
          </p:nvPr>
        </p:nvSpPr>
        <p:spPr>
          <a:xfrm>
            <a:off x="812800" y="2438400"/>
            <a:ext cx="5181600" cy="35814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3" name="Content Placeholder 12"/>
          <p:cNvSpPr>
            <a:spLocks noGrp="1"/>
          </p:cNvSpPr>
          <p:nvPr>
            <p:ph sz="quarter" idx="4"/>
          </p:nvPr>
        </p:nvSpPr>
        <p:spPr>
          <a:xfrm>
            <a:off x="6400800" y="2438400"/>
            <a:ext cx="5181600" cy="35814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0" name="Date Placeholder 9"/>
          <p:cNvSpPr>
            <a:spLocks noGrp="1"/>
          </p:cNvSpPr>
          <p:nvPr>
            <p:ph type="dt" sz="half" idx="15"/>
          </p:nvPr>
        </p:nvSpPr>
        <p:spPr/>
        <p:txBody>
          <a:bodyPr rtlCol="0"/>
          <a:lstStyle/>
          <a:p>
            <a:pPr eaLnBrk="1" latinLnBrk="0" hangingPunct="1"/>
            <a:fld id="{23A271A1-F6D6-438B-A432-4747EE7ECD40}" type="datetimeFigureOut">
              <a:rPr lang="en-US" smtClean="0"/>
              <a:pPr eaLnBrk="1" latinLnBrk="0" hangingPunct="1"/>
              <a:t>11/1/18</a:t>
            </a:fld>
            <a:endParaRPr lang="en-US"/>
          </a:p>
        </p:txBody>
      </p:sp>
      <p:sp>
        <p:nvSpPr>
          <p:cNvPr id="12" name="Slide Number Placeholder 11"/>
          <p:cNvSpPr>
            <a:spLocks noGrp="1"/>
          </p:cNvSpPr>
          <p:nvPr>
            <p:ph type="sldNum" sz="quarter" idx="16"/>
          </p:nvPr>
        </p:nvSpPr>
        <p:spPr/>
        <p:txBody>
          <a:bodyPr rtlCol="0"/>
          <a:lstStyle/>
          <a:p>
            <a:pPr algn="ctr" eaLnBrk="1" latinLnBrk="0" hangingPunct="1"/>
            <a:fld id="{F0C94032-CD4C-4C25-B0C2-CEC720522D92}" type="slidenum">
              <a:rPr kumimoji="0" lang="en-US" smtClean="0"/>
              <a:pPr algn="ctr" eaLnBrk="1" latinLnBrk="0" hangingPunct="1"/>
              <a:t>‹#›</a:t>
            </a:fld>
            <a:endParaRPr kumimoji="0" lang="en-US"/>
          </a:p>
        </p:txBody>
      </p:sp>
      <p:sp>
        <p:nvSpPr>
          <p:cNvPr id="14" name="Footer Placeholder 13"/>
          <p:cNvSpPr>
            <a:spLocks noGrp="1"/>
          </p:cNvSpPr>
          <p:nvPr>
            <p:ph type="ftr" sz="quarter" idx="17"/>
          </p:nvPr>
        </p:nvSpPr>
        <p:spPr/>
        <p:txBody>
          <a:bodyPr rtlCol="0"/>
          <a:lstStyle/>
          <a:p>
            <a:endParaRPr kumimoji="0" lang="en-US"/>
          </a:p>
        </p:txBody>
      </p:sp>
      <p:sp>
        <p:nvSpPr>
          <p:cNvPr id="16" name="Text Placeholder 15"/>
          <p:cNvSpPr>
            <a:spLocks noGrp="1"/>
          </p:cNvSpPr>
          <p:nvPr>
            <p:ph type="body" sz="quarter" idx="1"/>
          </p:nvPr>
        </p:nvSpPr>
        <p:spPr>
          <a:xfrm>
            <a:off x="812800" y="1752600"/>
            <a:ext cx="51816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endParaRPr kumimoji="0" lang="en-US"/>
          </a:p>
        </p:txBody>
      </p:sp>
      <p:sp>
        <p:nvSpPr>
          <p:cNvPr id="15" name="Text Placeholder 14"/>
          <p:cNvSpPr>
            <a:spLocks noGrp="1"/>
          </p:cNvSpPr>
          <p:nvPr>
            <p:ph type="body" sz="quarter" idx="3"/>
          </p:nvPr>
        </p:nvSpPr>
        <p:spPr>
          <a:xfrm>
            <a:off x="6400800" y="1752600"/>
            <a:ext cx="51816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endParaRPr kumimoji="0" lang="en-US"/>
          </a:p>
        </p:txBody>
      </p:sp>
    </p:spTree>
    <p:extLst>
      <p:ext uri="{BB962C8B-B14F-4D97-AF65-F5344CB8AC3E}">
        <p14:creationId xmlns:p14="http://schemas.microsoft.com/office/powerpoint/2010/main" val="3761532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0" lang="en-US"/>
          </a:p>
        </p:txBody>
      </p:sp>
      <p:sp>
        <p:nvSpPr>
          <p:cNvPr id="3" name="Date Placeholder 2"/>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11/1/18</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Tree>
    <p:extLst>
      <p:ext uri="{BB962C8B-B14F-4D97-AF65-F5344CB8AC3E}">
        <p14:creationId xmlns:p14="http://schemas.microsoft.com/office/powerpoint/2010/main" val="226564958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11/1/18</a:t>
            </a:fld>
            <a:endParaRPr lang="en-US"/>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a:xfrm>
            <a:off x="0" y="6248400"/>
            <a:ext cx="711200" cy="381000"/>
          </a:xfrm>
        </p:spPr>
        <p:txBody>
          <a:bodyPr/>
          <a:lstStyle>
            <a:lvl1pPr>
              <a:defRPr>
                <a:solidFill>
                  <a:schemeClr val="tx2"/>
                </a:solidFill>
              </a:defRPr>
            </a:lvl1pPr>
          </a:lstStyle>
          <a:p>
            <a:fld id="{F0C94032-CD4C-4C25-B0C2-CEC720522D92}" type="slidenum">
              <a:rPr kumimoji="0" lang="en-US" smtClean="0"/>
              <a:pPr eaLnBrk="1" latinLnBrk="0" hangingPunct="1"/>
              <a:t>‹#›</a:t>
            </a:fld>
            <a:endParaRPr kumimoji="0" lang="en-US" dirty="0">
              <a:solidFill>
                <a:schemeClr val="tx2"/>
              </a:solidFill>
            </a:endParaRPr>
          </a:p>
        </p:txBody>
      </p:sp>
    </p:spTree>
    <p:extLst>
      <p:ext uri="{BB962C8B-B14F-4D97-AF65-F5344CB8AC3E}">
        <p14:creationId xmlns:p14="http://schemas.microsoft.com/office/powerpoint/2010/main" val="2561023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2800" y="273050"/>
            <a:ext cx="10769600" cy="869950"/>
          </a:xfrm>
        </p:spPr>
        <p:txBody>
          <a:bodyPr anchor="ctr"/>
          <a:lstStyle>
            <a:lvl1pPr algn="l">
              <a:buNone/>
              <a:defRPr sz="4400" b="0"/>
            </a:lvl1pPr>
          </a:lstStyle>
          <a:p>
            <a:endParaRPr kumimoji="0" lang="en-US"/>
          </a:p>
        </p:txBody>
      </p:sp>
      <p:sp>
        <p:nvSpPr>
          <p:cNvPr id="5" name="Date Placeholder 4"/>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11/1/18</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F0C94032-CD4C-4C25-B0C2-CEC720522D92}" type="slidenum">
              <a:rPr kumimoji="0" lang="en-US" smtClean="0"/>
              <a:pPr eaLnBrk="1" latinLnBrk="0" hangingPunct="1"/>
              <a:t>‹#›</a:t>
            </a:fld>
            <a:endParaRPr kumimoji="0" lang="en-US" dirty="0">
              <a:solidFill>
                <a:srgbClr val="FFFFFF"/>
              </a:solidFill>
            </a:endParaRPr>
          </a:p>
        </p:txBody>
      </p:sp>
      <p:sp>
        <p:nvSpPr>
          <p:cNvPr id="3" name="Text Placeholder 2"/>
          <p:cNvSpPr>
            <a:spLocks noGrp="1"/>
          </p:cNvSpPr>
          <p:nvPr>
            <p:ph type="body" idx="2"/>
          </p:nvPr>
        </p:nvSpPr>
        <p:spPr>
          <a:xfrm>
            <a:off x="812800" y="1752600"/>
            <a:ext cx="21336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endParaRPr kumimoji="0" lang="en-US"/>
          </a:p>
        </p:txBody>
      </p:sp>
      <p:sp>
        <p:nvSpPr>
          <p:cNvPr id="9" name="Content Placeholder 8"/>
          <p:cNvSpPr>
            <a:spLocks noGrp="1"/>
          </p:cNvSpPr>
          <p:nvPr>
            <p:ph sz="quarter" idx="1"/>
          </p:nvPr>
        </p:nvSpPr>
        <p:spPr>
          <a:xfrm>
            <a:off x="3149600" y="1752600"/>
            <a:ext cx="8534400" cy="4419600"/>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Tree>
    <p:extLst>
      <p:ext uri="{BB962C8B-B14F-4D97-AF65-F5344CB8AC3E}">
        <p14:creationId xmlns:p14="http://schemas.microsoft.com/office/powerpoint/2010/main" val="19746448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F404828-7946-48FB-9153-4AAEAA07F7AA}" type="datetimeFigureOut">
              <a:rPr lang="en-US" smtClean="0"/>
              <a:t>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D113D-C14F-475F-9475-D485E536DB0F}" type="slidenum">
              <a:rPr lang="en-US" smtClean="0"/>
              <a:t>‹#›</a:t>
            </a:fld>
            <a:endParaRPr lang="en-US"/>
          </a:p>
        </p:txBody>
      </p:sp>
    </p:spTree>
    <p:extLst>
      <p:ext uri="{BB962C8B-B14F-4D97-AF65-F5344CB8AC3E}">
        <p14:creationId xmlns:p14="http://schemas.microsoft.com/office/powerpoint/2010/main" val="211472927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133600" y="5486400"/>
            <a:ext cx="97536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endParaRPr kumimoji="0" lang="en-US"/>
          </a:p>
        </p:txBody>
      </p:sp>
      <p:sp>
        <p:nvSpPr>
          <p:cNvPr id="8" name="Rectangle 7"/>
          <p:cNvSpPr/>
          <p:nvPr/>
        </p:nvSpPr>
        <p:spPr bwMode="white">
          <a:xfrm>
            <a:off x="-12192" y="4572000"/>
            <a:ext cx="12192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12192" y="4663440"/>
            <a:ext cx="195072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0" name="Rectangle 9"/>
          <p:cNvSpPr/>
          <p:nvPr/>
        </p:nvSpPr>
        <p:spPr>
          <a:xfrm>
            <a:off x="2060448" y="4654296"/>
            <a:ext cx="10131552"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 name="Title 1"/>
          <p:cNvSpPr>
            <a:spLocks noGrp="1"/>
          </p:cNvSpPr>
          <p:nvPr>
            <p:ph type="title"/>
          </p:nvPr>
        </p:nvSpPr>
        <p:spPr>
          <a:xfrm>
            <a:off x="2133600" y="4648200"/>
            <a:ext cx="9753600" cy="685800"/>
          </a:xfrm>
        </p:spPr>
        <p:txBody>
          <a:bodyPr anchor="ctr"/>
          <a:lstStyle>
            <a:lvl1pPr algn="l">
              <a:buNone/>
              <a:defRPr sz="2800" b="0">
                <a:solidFill>
                  <a:srgbClr val="FFFFFF"/>
                </a:solidFill>
              </a:defRPr>
            </a:lvl1pPr>
          </a:lstStyle>
          <a:p>
            <a:endParaRPr kumimoji="0" lang="en-US"/>
          </a:p>
        </p:txBody>
      </p:sp>
      <p:sp>
        <p:nvSpPr>
          <p:cNvPr id="11" name="Rectangle 10"/>
          <p:cNvSpPr/>
          <p:nvPr/>
        </p:nvSpPr>
        <p:spPr bwMode="white">
          <a:xfrm>
            <a:off x="1930400" y="0"/>
            <a:ext cx="134112"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12" name="Date Placeholder 11"/>
          <p:cNvSpPr>
            <a:spLocks noGrp="1"/>
          </p:cNvSpPr>
          <p:nvPr>
            <p:ph type="dt" sz="half" idx="10"/>
          </p:nvPr>
        </p:nvSpPr>
        <p:spPr>
          <a:xfrm>
            <a:off x="8331200" y="6248401"/>
            <a:ext cx="3556000" cy="365125"/>
          </a:xfrm>
        </p:spPr>
        <p:txBody>
          <a:bodyPr rtlCol="0"/>
          <a:lstStyle/>
          <a:p>
            <a:pPr eaLnBrk="1" latinLnBrk="0" hangingPunct="1"/>
            <a:fld id="{23A271A1-F6D6-438B-A432-4747EE7ECD40}" type="datetimeFigureOut">
              <a:rPr lang="en-US" smtClean="0"/>
              <a:pPr eaLnBrk="1" latinLnBrk="0" hangingPunct="1"/>
              <a:t>11/1/18</a:t>
            </a:fld>
            <a:endParaRPr lang="en-US"/>
          </a:p>
        </p:txBody>
      </p:sp>
      <p:sp>
        <p:nvSpPr>
          <p:cNvPr id="13" name="Slide Number Placeholder 12"/>
          <p:cNvSpPr>
            <a:spLocks noGrp="1"/>
          </p:cNvSpPr>
          <p:nvPr>
            <p:ph type="sldNum" sz="quarter" idx="11"/>
          </p:nvPr>
        </p:nvSpPr>
        <p:spPr>
          <a:xfrm>
            <a:off x="0" y="4667249"/>
            <a:ext cx="1930400" cy="663578"/>
          </a:xfrm>
        </p:spPr>
        <p:txBody>
          <a:bodyPr rtlCol="0"/>
          <a:lstStyle>
            <a:lvl1pPr>
              <a:defRPr sz="2800"/>
            </a:lvl1pPr>
          </a:lstStyle>
          <a:p>
            <a:pPr algn="ctr" eaLnBrk="1" latinLnBrk="0" hangingPunct="1"/>
            <a:fld id="{F0C94032-CD4C-4C25-B0C2-CEC720522D92}" type="slidenum">
              <a:rPr kumimoji="0" lang="en-US" smtClean="0"/>
              <a:pPr algn="ctr" eaLnBrk="1" latinLnBrk="0" hangingPunct="1"/>
              <a:t>‹#›</a:t>
            </a:fld>
            <a:endParaRPr kumimoji="0" lang="en-US" sz="2800" dirty="0"/>
          </a:p>
        </p:txBody>
      </p:sp>
      <p:sp>
        <p:nvSpPr>
          <p:cNvPr id="14" name="Footer Placeholder 13"/>
          <p:cNvSpPr>
            <a:spLocks noGrp="1"/>
          </p:cNvSpPr>
          <p:nvPr>
            <p:ph type="ftr" sz="quarter" idx="12"/>
          </p:nvPr>
        </p:nvSpPr>
        <p:spPr>
          <a:xfrm>
            <a:off x="2133600" y="6248207"/>
            <a:ext cx="6096000" cy="365125"/>
          </a:xfrm>
        </p:spPr>
        <p:txBody>
          <a:bodyPr rtlCol="0"/>
          <a:lstStyle/>
          <a:p>
            <a:endParaRPr kumimoji="0" lang="en-US" dirty="0"/>
          </a:p>
        </p:txBody>
      </p:sp>
      <p:sp>
        <p:nvSpPr>
          <p:cNvPr id="3" name="Picture Placeholder 2"/>
          <p:cNvSpPr>
            <a:spLocks noGrp="1"/>
          </p:cNvSpPr>
          <p:nvPr>
            <p:ph type="pic" idx="1"/>
          </p:nvPr>
        </p:nvSpPr>
        <p:spPr>
          <a:xfrm>
            <a:off x="2080768" y="0"/>
            <a:ext cx="10111232" cy="4568952"/>
          </a:xfrm>
          <a:solidFill>
            <a:schemeClr val="accent1">
              <a:tint val="40000"/>
            </a:schemeClr>
          </a:solidFill>
          <a:ln>
            <a:noFill/>
          </a:ln>
        </p:spPr>
        <p:txBody>
          <a:bodyPr/>
          <a:lstStyle>
            <a:lvl1pPr marL="0" indent="0">
              <a:buNone/>
              <a:defRPr sz="3200"/>
            </a:lvl1pPr>
          </a:lstStyle>
          <a:p>
            <a:endParaRPr kumimoji="0" lang="en-US" dirty="0"/>
          </a:p>
        </p:txBody>
      </p:sp>
    </p:spTree>
    <p:extLst>
      <p:ext uri="{BB962C8B-B14F-4D97-AF65-F5344CB8AC3E}">
        <p14:creationId xmlns:p14="http://schemas.microsoft.com/office/powerpoint/2010/main" val="3521315130"/>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kumimoji="0" lang="en-US"/>
          </a:p>
        </p:txBody>
      </p:sp>
      <p:sp>
        <p:nvSpPr>
          <p:cNvPr id="3" name="Vertical Text Placeholder 2"/>
          <p:cNvSpPr>
            <a:spLocks noGrp="1"/>
          </p:cNvSpPr>
          <p:nvPr>
            <p:ph type="body" orient="vert" idx="1"/>
          </p:nvPr>
        </p:nvSpPr>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e Placeholder 3"/>
          <p:cNvSpPr>
            <a:spLocks noGrp="1"/>
          </p:cNvSpPr>
          <p:nvPr>
            <p:ph type="dt" sz="half" idx="10"/>
          </p:nvPr>
        </p:nvSpPr>
        <p:spPr/>
        <p:txBody>
          <a:bodyPr/>
          <a:lstStyle/>
          <a:p>
            <a:pPr eaLnBrk="1" latinLnBrk="0" hangingPunct="1"/>
            <a:fld id="{23A271A1-F6D6-438B-A432-4747EE7ECD40}" type="datetimeFigureOut">
              <a:rPr lang="en-US" smtClean="0"/>
              <a:pPr eaLnBrk="1" latinLnBrk="0" hangingPunct="1"/>
              <a:t>11/1/18</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F0C94032-CD4C-4C25-B0C2-CEC720522D92}" type="slidenum">
              <a:rPr kumimoji="0" lang="en-US" smtClean="0"/>
              <a:pPr eaLnBrk="1" latinLnBrk="0" hangingPunct="1"/>
              <a:t>‹#›</a:t>
            </a:fld>
            <a:endParaRPr kumimoji="0" lang="en-US"/>
          </a:p>
        </p:txBody>
      </p:sp>
    </p:spTree>
    <p:extLst>
      <p:ext uri="{BB962C8B-B14F-4D97-AF65-F5344CB8AC3E}">
        <p14:creationId xmlns:p14="http://schemas.microsoft.com/office/powerpoint/2010/main" val="27815212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609601"/>
            <a:ext cx="2743200" cy="5516563"/>
          </a:xfrm>
        </p:spPr>
        <p:txBody>
          <a:bodyPr vert="eaVert"/>
          <a:lstStyle/>
          <a:p>
            <a:endParaRPr kumimoji="0" lang="en-US"/>
          </a:p>
        </p:txBody>
      </p:sp>
      <p:sp>
        <p:nvSpPr>
          <p:cNvPr id="3" name="Vertical Text Placeholder 2"/>
          <p:cNvSpPr>
            <a:spLocks noGrp="1"/>
          </p:cNvSpPr>
          <p:nvPr>
            <p:ph type="body" orient="vert" idx="1"/>
          </p:nvPr>
        </p:nvSpPr>
        <p:spPr>
          <a:xfrm>
            <a:off x="609600" y="609600"/>
            <a:ext cx="7416800" cy="5516564"/>
          </a:xfrm>
        </p:spPr>
        <p:txBody>
          <a:bodyPr vert="eaVert"/>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Date Placeholder 3"/>
          <p:cNvSpPr>
            <a:spLocks noGrp="1"/>
          </p:cNvSpPr>
          <p:nvPr>
            <p:ph type="dt" sz="half" idx="10"/>
          </p:nvPr>
        </p:nvSpPr>
        <p:spPr>
          <a:xfrm>
            <a:off x="8737600" y="6248403"/>
            <a:ext cx="2946400" cy="365125"/>
          </a:xfrm>
        </p:spPr>
        <p:txBody>
          <a:bodyPr/>
          <a:lstStyle/>
          <a:p>
            <a:pPr eaLnBrk="1" latinLnBrk="0" hangingPunct="1"/>
            <a:fld id="{23A271A1-F6D6-438B-A432-4747EE7ECD40}" type="datetimeFigureOut">
              <a:rPr lang="en-US" smtClean="0"/>
              <a:pPr eaLnBrk="1" latinLnBrk="0" hangingPunct="1"/>
              <a:t>11/1/18</a:t>
            </a:fld>
            <a:endParaRPr lang="en-US" dirty="0"/>
          </a:p>
        </p:txBody>
      </p:sp>
      <p:sp>
        <p:nvSpPr>
          <p:cNvPr id="5" name="Footer Placeholder 4"/>
          <p:cNvSpPr>
            <a:spLocks noGrp="1"/>
          </p:cNvSpPr>
          <p:nvPr>
            <p:ph type="ftr" sz="quarter" idx="11"/>
          </p:nvPr>
        </p:nvSpPr>
        <p:spPr>
          <a:xfrm>
            <a:off x="609602" y="6248208"/>
            <a:ext cx="7431311" cy="365125"/>
          </a:xfrm>
        </p:spPr>
        <p:txBody>
          <a:bodyPr/>
          <a:lstStyle/>
          <a:p>
            <a:endParaRPr kumimoji="0" lang="en-US" dirty="0"/>
          </a:p>
        </p:txBody>
      </p:sp>
      <p:sp>
        <p:nvSpPr>
          <p:cNvPr id="7" name="Rectangle 6"/>
          <p:cNvSpPr/>
          <p:nvPr/>
        </p:nvSpPr>
        <p:spPr bwMode="white">
          <a:xfrm>
            <a:off x="8128424" y="0"/>
            <a:ext cx="42672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8" name="Rectangle 7"/>
          <p:cNvSpPr/>
          <p:nvPr/>
        </p:nvSpPr>
        <p:spPr>
          <a:xfrm>
            <a:off x="8189384" y="609600"/>
            <a:ext cx="3048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9" name="Rectangle 8"/>
          <p:cNvSpPr/>
          <p:nvPr/>
        </p:nvSpPr>
        <p:spPr>
          <a:xfrm>
            <a:off x="8189384" y="0"/>
            <a:ext cx="3048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sz="1800"/>
          </a:p>
        </p:txBody>
      </p:sp>
      <p:sp>
        <p:nvSpPr>
          <p:cNvPr id="6" name="Slide Number Placeholder 5"/>
          <p:cNvSpPr>
            <a:spLocks noGrp="1"/>
          </p:cNvSpPr>
          <p:nvPr>
            <p:ph type="sldNum" sz="quarter" idx="12"/>
          </p:nvPr>
        </p:nvSpPr>
        <p:spPr>
          <a:xfrm rot="5400000">
            <a:off x="8075084" y="103716"/>
            <a:ext cx="533400" cy="325968"/>
          </a:xfrm>
        </p:spPr>
        <p:txBody>
          <a:bodyPr/>
          <a:lstStyle/>
          <a:p>
            <a:fld id="{F0C94032-CD4C-4C25-B0C2-CEC720522D92}" type="slidenum">
              <a:rPr kumimoji="0" lang="en-US" smtClean="0"/>
              <a:pPr eaLnBrk="1" latinLnBrk="0" hangingPunct="1"/>
              <a:t>‹#›</a:t>
            </a:fld>
            <a:endParaRPr kumimoji="0" lang="en-US" dirty="0"/>
          </a:p>
        </p:txBody>
      </p:sp>
    </p:spTree>
    <p:extLst>
      <p:ext uri="{BB962C8B-B14F-4D97-AF65-F5344CB8AC3E}">
        <p14:creationId xmlns:p14="http://schemas.microsoft.com/office/powerpoint/2010/main" val="3014606087"/>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en-US"/>
              <a:t>Click to edit Master title style</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404828-7946-48FB-9153-4AAEAA07F7AA}" type="datetimeFigureOut">
              <a:rPr lang="en-US" smtClean="0"/>
              <a:t>11/1/18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0D113D-C14F-475F-9475-D485E536DB0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35748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F404828-7946-48FB-9153-4AAEAA07F7AA}" type="datetimeFigureOut">
              <a:rPr lang="en-US" smtClean="0"/>
              <a:t>11/1/18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D113D-C14F-475F-9475-D485E536DB0F}" type="slidenum">
              <a:rPr lang="en-US" smtClean="0"/>
              <a:t>‹#›</a:t>
            </a:fld>
            <a:endParaRPr lang="en-US"/>
          </a:p>
        </p:txBody>
      </p:sp>
    </p:spTree>
    <p:extLst>
      <p:ext uri="{BB962C8B-B14F-4D97-AF65-F5344CB8AC3E}">
        <p14:creationId xmlns:p14="http://schemas.microsoft.com/office/powerpoint/2010/main" val="4155867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2412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en-US"/>
              <a:t>Click to edit Master text styles</a:t>
            </a:r>
          </a:p>
        </p:txBody>
      </p:sp>
      <p:sp>
        <p:nvSpPr>
          <p:cNvPr id="6" name="Content Placeholder 5"/>
          <p:cNvSpPr>
            <a:spLocks noGrp="1"/>
          </p:cNvSpPr>
          <p:nvPr>
            <p:ph sz="quarter" idx="4"/>
          </p:nvPr>
        </p:nvSpPr>
        <p:spPr>
          <a:xfrm>
            <a:off x="5990888" y="2967788"/>
            <a:ext cx="4754880" cy="33415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F404828-7946-48FB-9153-4AAEAA07F7AA}" type="datetimeFigureOut">
              <a:rPr lang="en-US" smtClean="0"/>
              <a:t>11/1/18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0D113D-C14F-475F-9475-D485E536DB0F}" type="slidenum">
              <a:rPr lang="en-US" smtClean="0"/>
              <a:t>‹#›</a:t>
            </a:fld>
            <a:endParaRPr lang="en-US"/>
          </a:p>
        </p:txBody>
      </p:sp>
    </p:spTree>
    <p:extLst>
      <p:ext uri="{BB962C8B-B14F-4D97-AF65-F5344CB8AC3E}">
        <p14:creationId xmlns:p14="http://schemas.microsoft.com/office/powerpoint/2010/main" val="4266410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F404828-7946-48FB-9153-4AAEAA07F7AA}" type="datetimeFigureOut">
              <a:rPr lang="en-US" smtClean="0"/>
              <a:t>11/1/18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0D113D-C14F-475F-9475-D485E536DB0F}" type="slidenum">
              <a:rPr lang="en-US" smtClean="0"/>
              <a:t>‹#›</a:t>
            </a:fld>
            <a:endParaRPr lang="en-US"/>
          </a:p>
        </p:txBody>
      </p:sp>
    </p:spTree>
    <p:extLst>
      <p:ext uri="{BB962C8B-B14F-4D97-AF65-F5344CB8AC3E}">
        <p14:creationId xmlns:p14="http://schemas.microsoft.com/office/powerpoint/2010/main" val="24669102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404828-7946-48FB-9153-4AAEAA07F7AA}" type="datetimeFigureOut">
              <a:rPr lang="en-US" smtClean="0"/>
              <a:t>11/1/18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0D113D-C14F-475F-9475-D485E536DB0F}" type="slidenum">
              <a:rPr lang="en-US" smtClean="0"/>
              <a:t>‹#›</a:t>
            </a:fld>
            <a:endParaRPr lang="en-US"/>
          </a:p>
        </p:txBody>
      </p:sp>
    </p:spTree>
    <p:extLst>
      <p:ext uri="{BB962C8B-B14F-4D97-AF65-F5344CB8AC3E}">
        <p14:creationId xmlns:p14="http://schemas.microsoft.com/office/powerpoint/2010/main" val="39404503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en-US"/>
              <a:t>Click to edit Master title style</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F404828-7946-48FB-9153-4AAEAA07F7AA}" type="datetimeFigureOut">
              <a:rPr lang="en-US" smtClean="0"/>
              <a:t>11/1/18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D113D-C14F-475F-9475-D485E536DB0F}" type="slidenum">
              <a:rPr lang="en-US" smtClean="0"/>
              <a:t>‹#›</a:t>
            </a:fld>
            <a:endParaRPr lang="en-US"/>
          </a:p>
        </p:txBody>
      </p:sp>
    </p:spTree>
    <p:extLst>
      <p:ext uri="{BB962C8B-B14F-4D97-AF65-F5344CB8AC3E}">
        <p14:creationId xmlns:p14="http://schemas.microsoft.com/office/powerpoint/2010/main" val="30139923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404828-7946-48FB-9153-4AAEAA07F7AA}" type="datetimeFigureOut">
              <a:rPr lang="en-US" smtClean="0"/>
              <a:t>11/1/18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0D113D-C14F-475F-9475-D485E536DB0F}" type="slidenum">
              <a:rPr lang="en-US" smtClean="0"/>
              <a:t>‹#›</a:t>
            </a:fld>
            <a:endParaRPr lang="en-US"/>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24917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4.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2F404828-7946-48FB-9153-4AAEAA07F7AA}" type="datetimeFigureOut">
              <a:rPr lang="en-US" smtClean="0"/>
              <a:t>11/1/18</a:t>
            </a:fld>
            <a:endParaRPr lang="en-US"/>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endParaRPr lang="en-US"/>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610D113D-C14F-475F-9475-D485E536DB0F}" type="slidenum">
              <a:rPr lang="en-US" smtClean="0"/>
              <a:t>‹#›</a:t>
            </a:fld>
            <a:endParaRPr lang="en-US"/>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88745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12800" y="228600"/>
            <a:ext cx="108712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816864" y="1600200"/>
            <a:ext cx="108712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8128000" y="6248401"/>
            <a:ext cx="3556000" cy="365125"/>
          </a:xfrm>
          <a:prstGeom prst="rect">
            <a:avLst/>
          </a:prstGeom>
        </p:spPr>
        <p:txBody>
          <a:bodyPr vert="horz" anchor="ctr" anchorCtr="0"/>
          <a:lstStyle>
            <a:lvl1pPr algn="l" eaLnBrk="1" latinLnBrk="0" hangingPunct="1">
              <a:defRPr kumimoji="0" sz="1400">
                <a:solidFill>
                  <a:schemeClr val="tx2"/>
                </a:solidFill>
              </a:defRPr>
            </a:lvl1pPr>
          </a:lstStyle>
          <a:p>
            <a:pPr eaLnBrk="1" latinLnBrk="0" hangingPunct="1"/>
            <a:r>
              <a:rPr lang="en-US" sz="1400" dirty="0">
                <a:solidFill>
                  <a:schemeClr val="tx2"/>
                </a:solidFill>
              </a:rPr>
              <a:t>10/12/14</a:t>
            </a:r>
          </a:p>
        </p:txBody>
      </p:sp>
      <p:sp>
        <p:nvSpPr>
          <p:cNvPr id="3" name="Footer Placeholder 2"/>
          <p:cNvSpPr>
            <a:spLocks noGrp="1"/>
          </p:cNvSpPr>
          <p:nvPr>
            <p:ph type="ftr" sz="quarter" idx="3"/>
          </p:nvPr>
        </p:nvSpPr>
        <p:spPr>
          <a:xfrm>
            <a:off x="812801" y="6248207"/>
            <a:ext cx="7228111" cy="365125"/>
          </a:xfrm>
          <a:prstGeom prst="rect">
            <a:avLst/>
          </a:prstGeom>
        </p:spPr>
        <p:txBody>
          <a:bodyPr vert="horz" anchor="ctr"/>
          <a:lstStyle>
            <a:lvl1pPr algn="r" eaLnBrk="1" latinLnBrk="0" hangingPunct="1">
              <a:defRPr kumimoji="0" sz="1400">
                <a:solidFill>
                  <a:schemeClr val="tx2"/>
                </a:solidFill>
              </a:defRPr>
            </a:lvl1pPr>
          </a:lstStyle>
          <a:p>
            <a:pPr algn="r" eaLnBrk="1" latinLnBrk="0" hangingPunct="1"/>
            <a:r>
              <a:rPr kumimoji="0" lang="en-US" sz="1400" dirty="0">
                <a:solidFill>
                  <a:schemeClr val="tx2"/>
                </a:solidFill>
              </a:rPr>
              <a:t>Washington, October 2014</a:t>
            </a:r>
          </a:p>
        </p:txBody>
      </p:sp>
      <p:sp>
        <p:nvSpPr>
          <p:cNvPr id="7" name="Rectangle 6"/>
          <p:cNvSpPr/>
          <p:nvPr/>
        </p:nvSpPr>
        <p:spPr bwMode="white">
          <a:xfrm>
            <a:off x="0" y="1234440"/>
            <a:ext cx="12192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8" name="Rectangle 7"/>
          <p:cNvSpPr/>
          <p:nvPr/>
        </p:nvSpPr>
        <p:spPr>
          <a:xfrm>
            <a:off x="0" y="1280160"/>
            <a:ext cx="7112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9" name="Rectangle 8"/>
          <p:cNvSpPr/>
          <p:nvPr/>
        </p:nvSpPr>
        <p:spPr>
          <a:xfrm>
            <a:off x="787400" y="1280160"/>
            <a:ext cx="1140460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sz="1800"/>
          </a:p>
        </p:txBody>
      </p:sp>
      <p:sp>
        <p:nvSpPr>
          <p:cNvPr id="23" name="Slide Number Placeholder 22"/>
          <p:cNvSpPr>
            <a:spLocks noGrp="1"/>
          </p:cNvSpPr>
          <p:nvPr>
            <p:ph type="sldNum" sz="quarter" idx="4"/>
          </p:nvPr>
        </p:nvSpPr>
        <p:spPr>
          <a:xfrm>
            <a:off x="0" y="1272222"/>
            <a:ext cx="7112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pPr algn="ctr" eaLnBrk="1" latinLnBrk="0" hangingPunct="1"/>
            <a:fld id="{F0C94032-CD4C-4C25-B0C2-CEC720522D92}" type="slidenum">
              <a:rPr kumimoji="0" lang="en-US" smtClean="0"/>
              <a:pPr algn="ctr" eaLnBrk="1" latinLnBrk="0" hangingPunct="1"/>
              <a:t>‹#›</a:t>
            </a:fld>
            <a:endParaRPr kumimoji="0" lang="en-US" sz="1400" b="1" dirty="0">
              <a:solidFill>
                <a:srgbClr val="FFFFFF"/>
              </a:solidFill>
            </a:endParaRPr>
          </a:p>
        </p:txBody>
      </p:sp>
      <p:pic>
        <p:nvPicPr>
          <p:cNvPr id="2" name="Picture 1" descr="CPMS colours.jpg"/>
          <p:cNvPicPr>
            <a:picLocks/>
          </p:cNvPicPr>
          <p:nvPr userDrawn="1"/>
        </p:nvPicPr>
        <p:blipFill>
          <a:blip r:embed="rId13">
            <a:extLst>
              <a:ext uri="{28A0092B-C50C-407E-A947-70E740481C1C}">
                <a14:useLocalDpi xmlns:a14="http://schemas.microsoft.com/office/drawing/2010/main"/>
              </a:ext>
            </a:extLst>
          </a:blip>
          <a:stretch>
            <a:fillRect/>
          </a:stretch>
        </p:blipFill>
        <p:spPr>
          <a:xfrm>
            <a:off x="816866" y="1272222"/>
            <a:ext cx="11375996" cy="252000"/>
          </a:xfrm>
          <a:prstGeom prst="rect">
            <a:avLst/>
          </a:prstGeom>
        </p:spPr>
      </p:pic>
    </p:spTree>
    <p:extLst>
      <p:ext uri="{BB962C8B-B14F-4D97-AF65-F5344CB8AC3E}">
        <p14:creationId xmlns:p14="http://schemas.microsoft.com/office/powerpoint/2010/main" val="246373225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3.xml"/><Relationship Id="rId2" Type="http://schemas.openxmlformats.org/officeDocument/2006/relationships/notesSlide" Target="../notesSlides/notesSlid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1" Type="http://schemas.openxmlformats.org/officeDocument/2006/relationships/slideLayout" Target="../slideLayouts/slideLayout13.xml"/><Relationship Id="rId2" Type="http://schemas.openxmlformats.org/officeDocument/2006/relationships/notesSlide" Target="../notesSlides/notesSlide11.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png"/><Relationship Id="rId1" Type="http://schemas.openxmlformats.org/officeDocument/2006/relationships/slideLayout" Target="../slideLayouts/slideLayout1.xml"/><Relationship Id="rId2"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62400" y="152240"/>
            <a:ext cx="6705600" cy="1484547"/>
          </a:xfrm>
        </p:spPr>
        <p:txBody>
          <a:bodyPr>
            <a:normAutofit/>
          </a:bodyPr>
          <a:lstStyle/>
          <a:p>
            <a:r>
              <a:rPr lang="x-none" dirty="0">
                <a:solidFill>
                  <a:schemeClr val="bg1"/>
                </a:solidFill>
              </a:rPr>
              <a:t>PROCEDURE ZAŠTITE DECE IZBEGLICA/MIGRANATA</a:t>
            </a:r>
            <a:endParaRPr lang="en-US" dirty="0">
              <a:solidFill>
                <a:schemeClr val="bg1"/>
              </a:solidFill>
            </a:endParaRPr>
          </a:p>
        </p:txBody>
      </p:sp>
      <p:sp>
        <p:nvSpPr>
          <p:cNvPr id="3" name="Subtitle 2"/>
          <p:cNvSpPr>
            <a:spLocks noGrp="1"/>
          </p:cNvSpPr>
          <p:nvPr>
            <p:ph type="subTitle" idx="1"/>
          </p:nvPr>
        </p:nvSpPr>
        <p:spPr>
          <a:xfrm>
            <a:off x="3713018" y="5257800"/>
            <a:ext cx="6705600" cy="685800"/>
          </a:xfrm>
        </p:spPr>
        <p:txBody>
          <a:bodyPr>
            <a:noAutofit/>
          </a:bodyPr>
          <a:lstStyle/>
          <a:p>
            <a:pPr algn="r">
              <a:lnSpc>
                <a:spcPct val="80000"/>
              </a:lnSpc>
            </a:pPr>
            <a:r>
              <a:rPr lang="ta-IN" sz="2400" dirty="0" smtClean="0"/>
              <a:t>Beograd</a:t>
            </a:r>
            <a:r>
              <a:rPr lang="x-none" sz="2400" dirty="0" smtClean="0"/>
              <a:t>, </a:t>
            </a:r>
            <a:r>
              <a:rPr lang="x-none" sz="2400" dirty="0"/>
              <a:t>19-21.03.2018.</a:t>
            </a:r>
            <a:endParaRPr lang="en-US" sz="2400" dirty="0"/>
          </a:p>
        </p:txBody>
      </p:sp>
    </p:spTree>
    <p:extLst>
      <p:ext uri="{BB962C8B-B14F-4D97-AF65-F5344CB8AC3E}">
        <p14:creationId xmlns:p14="http://schemas.microsoft.com/office/powerpoint/2010/main" val="160107058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x-none" i="1" dirty="0" err="1"/>
              <a:t>Vulnerabilnost</a:t>
            </a:r>
            <a:r>
              <a:rPr lang="x-none" i="1" dirty="0"/>
              <a:t> deteta –ključni pojam</a:t>
            </a:r>
            <a:endParaRPr lang="en-US" i="1" dirty="0"/>
          </a:p>
        </p:txBody>
      </p:sp>
      <p:sp>
        <p:nvSpPr>
          <p:cNvPr id="3" name="Content Placeholder 2"/>
          <p:cNvSpPr>
            <a:spLocks noGrp="1"/>
          </p:cNvSpPr>
          <p:nvPr>
            <p:ph sz="quarter" idx="1"/>
          </p:nvPr>
        </p:nvSpPr>
        <p:spPr>
          <a:xfrm>
            <a:off x="2136648" y="1600200"/>
            <a:ext cx="8153400" cy="4939145"/>
          </a:xfrm>
        </p:spPr>
        <p:txBody>
          <a:bodyPr>
            <a:normAutofit/>
          </a:bodyPr>
          <a:lstStyle/>
          <a:p>
            <a:r>
              <a:rPr lang="sr-Latn-CS" b="1" dirty="0" err="1"/>
              <a:t>Vulnerabilnost</a:t>
            </a:r>
            <a:r>
              <a:rPr lang="sr-Latn-CS" dirty="0"/>
              <a:t> – prisustvo situacija i karakteristika, odnosno faktora rizika po </a:t>
            </a:r>
            <a:r>
              <a:rPr lang="sr-Latn-CS" dirty="0" err="1"/>
              <a:t>bezbednost</a:t>
            </a:r>
            <a:r>
              <a:rPr lang="sr-Latn-CS" dirty="0"/>
              <a:t> dece, koji mogu da povećaju podložnost dece </a:t>
            </a:r>
            <a:r>
              <a:rPr lang="sr-Latn-CS" dirty="0" err="1"/>
              <a:t>povređivanju</a:t>
            </a:r>
            <a:r>
              <a:rPr lang="sr-Latn-CS" dirty="0"/>
              <a:t>/ranjivosti</a:t>
            </a:r>
          </a:p>
          <a:p>
            <a:r>
              <a:rPr lang="sr-Latn-CS" b="1" baseline="0" noProof="0" dirty="0"/>
              <a:t>Zloupotreba </a:t>
            </a:r>
            <a:r>
              <a:rPr lang="sr-Latn-CS" b="1" baseline="0" noProof="0" dirty="0" err="1"/>
              <a:t>vulnerabilnosti</a:t>
            </a:r>
            <a:r>
              <a:rPr lang="sr-Latn-CS" b="1" baseline="0" noProof="0" dirty="0"/>
              <a:t> </a:t>
            </a:r>
            <a:r>
              <a:rPr lang="sr-Latn-CS" baseline="0" noProof="0" dirty="0"/>
              <a:t>– zlostavljanje i zanemarivanje dece</a:t>
            </a:r>
          </a:p>
          <a:p>
            <a:r>
              <a:rPr lang="sr-Latn-CS" b="1" dirty="0"/>
              <a:t>Faktori </a:t>
            </a:r>
            <a:r>
              <a:rPr lang="sr-Latn-CS" b="1" dirty="0" err="1"/>
              <a:t>vulnerabilnosti</a:t>
            </a:r>
            <a:r>
              <a:rPr lang="sr-Latn-CS" dirty="0"/>
              <a:t>: </a:t>
            </a:r>
            <a:r>
              <a:rPr lang="sr-Latn-CS" dirty="0" err="1"/>
              <a:t>sredinski</a:t>
            </a:r>
            <a:r>
              <a:rPr lang="sr-Latn-CS" dirty="0"/>
              <a:t>, porodični, lični</a:t>
            </a:r>
            <a:endParaRPr lang="sr-Latn-CS" baseline="0" noProof="0" dirty="0"/>
          </a:p>
        </p:txBody>
      </p:sp>
    </p:spTree>
    <p:extLst>
      <p:ext uri="{BB962C8B-B14F-4D97-AF65-F5344CB8AC3E}">
        <p14:creationId xmlns:p14="http://schemas.microsoft.com/office/powerpoint/2010/main" val="7551364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x-none" i="1" dirty="0"/>
              <a:t>Zašto je važno zaštiti decu u vanrednim okolnostima</a:t>
            </a:r>
            <a:r>
              <a:rPr lang="x-none" dirty="0"/>
              <a:t>?</a:t>
            </a:r>
            <a:endParaRPr lang="en-US" dirty="0"/>
          </a:p>
        </p:txBody>
      </p:sp>
      <p:sp>
        <p:nvSpPr>
          <p:cNvPr id="3" name="Content Placeholder 2"/>
          <p:cNvSpPr>
            <a:spLocks noGrp="1"/>
          </p:cNvSpPr>
          <p:nvPr>
            <p:ph sz="quarter" idx="1"/>
          </p:nvPr>
        </p:nvSpPr>
        <p:spPr>
          <a:xfrm>
            <a:off x="2136648" y="1600200"/>
            <a:ext cx="8153400" cy="4939145"/>
          </a:xfrm>
        </p:spPr>
        <p:txBody>
          <a:bodyPr>
            <a:normAutofit/>
          </a:bodyPr>
          <a:lstStyle/>
          <a:p>
            <a:endParaRPr lang="sr-Latn-CS" dirty="0"/>
          </a:p>
          <a:p>
            <a:r>
              <a:rPr lang="sr-Latn-CS" dirty="0"/>
              <a:t>Jer rizici sa kojima se deca suočavaju u vanrednoj situaciji imaju </a:t>
            </a:r>
            <a:r>
              <a:rPr lang="sr-Latn-CS" dirty="0">
                <a:solidFill>
                  <a:srgbClr val="0000CC"/>
                </a:solidFill>
              </a:rPr>
              <a:t>razorne </a:t>
            </a:r>
            <a:r>
              <a:rPr lang="sr-Latn-CS" dirty="0" err="1">
                <a:solidFill>
                  <a:srgbClr val="0000CC"/>
                </a:solidFill>
              </a:rPr>
              <a:t>posledice</a:t>
            </a:r>
            <a:r>
              <a:rPr lang="sr-Latn-CS" dirty="0">
                <a:solidFill>
                  <a:srgbClr val="0000CC"/>
                </a:solidFill>
              </a:rPr>
              <a:t> po njihovu  dobrobit, fizičku </a:t>
            </a:r>
            <a:r>
              <a:rPr lang="sr-Latn-CS" dirty="0" err="1">
                <a:solidFill>
                  <a:srgbClr val="0000CC"/>
                </a:solidFill>
              </a:rPr>
              <a:t>bezbednost</a:t>
            </a:r>
            <a:r>
              <a:rPr lang="sr-Latn-CS" dirty="0">
                <a:solidFill>
                  <a:srgbClr val="0000CC"/>
                </a:solidFill>
              </a:rPr>
              <a:t> i budućnost</a:t>
            </a:r>
          </a:p>
          <a:p>
            <a:endParaRPr lang="sr-Latn-CS" dirty="0"/>
          </a:p>
        </p:txBody>
      </p:sp>
      <p:pic>
        <p:nvPicPr>
          <p:cNvPr id="4" name="Picture 3">
            <a:extLst>
              <a:ext uri="{FF2B5EF4-FFF2-40B4-BE49-F238E27FC236}">
                <a16:creationId xmlns="" xmlns:a16="http://schemas.microsoft.com/office/drawing/2014/main" id="{EBCE82E4-EC28-41E3-AB85-D7473B2BA68F}"/>
              </a:ext>
            </a:extLst>
          </p:cNvPr>
          <p:cNvPicPr>
            <a:picLocks noChangeAspect="1"/>
          </p:cNvPicPr>
          <p:nvPr/>
        </p:nvPicPr>
        <p:blipFill>
          <a:blip r:embed="rId3"/>
          <a:stretch>
            <a:fillRect/>
          </a:stretch>
        </p:blipFill>
        <p:spPr>
          <a:xfrm>
            <a:off x="11246956" y="0"/>
            <a:ext cx="882216" cy="1298561"/>
          </a:xfrm>
          <a:prstGeom prst="rect">
            <a:avLst/>
          </a:prstGeom>
        </p:spPr>
      </p:pic>
      <p:pic>
        <p:nvPicPr>
          <p:cNvPr id="5" name="Picture 4" descr="exhibit_2">
            <a:extLst>
              <a:ext uri="{FF2B5EF4-FFF2-40B4-BE49-F238E27FC236}">
                <a16:creationId xmlns="" xmlns:a16="http://schemas.microsoft.com/office/drawing/2014/main" id="{1771A7E3-C9BC-44DA-A9E6-E42E83C849A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63605" y="3634740"/>
            <a:ext cx="4114486" cy="3074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62046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x-none" dirty="0" smtClean="0"/>
              <a:t>Zaštićena sredina –odgovornost za zaštitu dece</a:t>
            </a:r>
            <a:endParaRPr lang="en-US" dirty="0"/>
          </a:p>
        </p:txBody>
      </p:sp>
      <p:pic>
        <p:nvPicPr>
          <p:cNvPr id="4" name="Content Placeholder 3" descr="F1S2F6S1-familyCommunityWheel.png"/>
          <p:cNvPicPr>
            <a:picLocks noGrp="1"/>
          </p:cNvPicPr>
          <p:nvPr>
            <p:ph sz="quarter" idx="1"/>
          </p:nvPr>
        </p:nvPicPr>
        <p:blipFill>
          <a:blip r:embed="rId3"/>
          <a:srcRect/>
          <a:stretch>
            <a:fillRect/>
          </a:stretch>
        </p:blipFill>
        <p:spPr>
          <a:xfrm>
            <a:off x="3288237" y="1600200"/>
            <a:ext cx="5850475" cy="4938713"/>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4488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Zaštita</a:t>
            </a:r>
            <a:r>
              <a:rPr lang="en-US" dirty="0"/>
              <a:t> </a:t>
            </a:r>
            <a:r>
              <a:rPr lang="en-US" dirty="0" err="1"/>
              <a:t>dece</a:t>
            </a:r>
            <a:r>
              <a:rPr lang="en-US" dirty="0"/>
              <a:t> u </a:t>
            </a:r>
            <a:r>
              <a:rPr lang="en-US" dirty="0" err="1"/>
              <a:t>vanrednim</a:t>
            </a:r>
            <a:r>
              <a:rPr lang="en-US" dirty="0"/>
              <a:t> </a:t>
            </a:r>
            <a:r>
              <a:rPr lang="en-US" dirty="0" err="1"/>
              <a:t>situacijama</a:t>
            </a:r>
            <a:endParaRPr lang="en-US" dirty="0"/>
          </a:p>
        </p:txBody>
      </p:sp>
      <p:sp>
        <p:nvSpPr>
          <p:cNvPr id="3" name="Content Placeholder 2"/>
          <p:cNvSpPr>
            <a:spLocks noGrp="1"/>
          </p:cNvSpPr>
          <p:nvPr>
            <p:ph sz="quarter" idx="1"/>
          </p:nvPr>
        </p:nvSpPr>
        <p:spPr>
          <a:xfrm>
            <a:off x="2136648" y="1600200"/>
            <a:ext cx="8153400" cy="4939145"/>
          </a:xfrm>
        </p:spPr>
        <p:txBody>
          <a:bodyPr>
            <a:normAutofit/>
          </a:bodyPr>
          <a:lstStyle/>
          <a:p>
            <a:r>
              <a:rPr lang="sr-Latn-CS" noProof="0" dirty="0"/>
              <a:t>Zaštita dece u vanrednim situacijama pre svega obuhvata</a:t>
            </a:r>
            <a:r>
              <a:rPr lang="sr-Latn-CS" baseline="0" noProof="0" dirty="0"/>
              <a:t> </a:t>
            </a:r>
            <a:r>
              <a:rPr lang="sr-Latn-CS" b="1" baseline="0" noProof="0" dirty="0">
                <a:solidFill>
                  <a:srgbClr val="9A467B"/>
                </a:solidFill>
              </a:rPr>
              <a:t>prevenciju i odgovor na zanemarivanje, nasilje, zlostavljanje i eksploataciju</a:t>
            </a:r>
            <a:r>
              <a:rPr lang="sr-Latn-CS" baseline="0" noProof="0" dirty="0"/>
              <a:t>. </a:t>
            </a:r>
            <a:endParaRPr lang="sr-Latn-CS" baseline="0" noProof="0" dirty="0" smtClean="0"/>
          </a:p>
          <a:p>
            <a:r>
              <a:rPr lang="sr-Latn-CS" dirty="0" smtClean="0"/>
              <a:t>Cilj: kod dece podložne zlostavljanju smanjiti izloženost riziku i pojačati protektivne faktore u njihovim životima</a:t>
            </a:r>
            <a:endParaRPr lang="sr-Latn-CS" baseline="0" noProof="0" dirty="0"/>
          </a:p>
          <a:p>
            <a:endParaRPr lang="sr-Latn-CS" baseline="0" noProof="0" dirty="0"/>
          </a:p>
        </p:txBody>
      </p:sp>
    </p:spTree>
    <p:extLst>
      <p:ext uri="{BB962C8B-B14F-4D97-AF65-F5344CB8AC3E}">
        <p14:creationId xmlns:p14="http://schemas.microsoft.com/office/powerpoint/2010/main" val="2551374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Zaštita</a:t>
            </a:r>
            <a:r>
              <a:rPr lang="en-US" dirty="0"/>
              <a:t> </a:t>
            </a:r>
            <a:r>
              <a:rPr lang="en-US" dirty="0" err="1"/>
              <a:t>dece</a:t>
            </a:r>
            <a:r>
              <a:rPr lang="en-US" dirty="0"/>
              <a:t> u </a:t>
            </a:r>
            <a:r>
              <a:rPr lang="en-US" dirty="0" err="1"/>
              <a:t>vanrednim</a:t>
            </a:r>
            <a:r>
              <a:rPr lang="en-US" dirty="0"/>
              <a:t> </a:t>
            </a:r>
            <a:r>
              <a:rPr lang="en-US" dirty="0" err="1"/>
              <a:t>situacijama</a:t>
            </a:r>
            <a:endParaRPr lang="en-US" dirty="0"/>
          </a:p>
        </p:txBody>
      </p:sp>
      <p:sp>
        <p:nvSpPr>
          <p:cNvPr id="3" name="Content Placeholder 2"/>
          <p:cNvSpPr>
            <a:spLocks noGrp="1"/>
          </p:cNvSpPr>
          <p:nvPr>
            <p:ph sz="quarter" idx="1"/>
          </p:nvPr>
        </p:nvSpPr>
        <p:spPr>
          <a:xfrm>
            <a:off x="2136648" y="1600200"/>
            <a:ext cx="8153400" cy="4939145"/>
          </a:xfrm>
        </p:spPr>
        <p:txBody>
          <a:bodyPr>
            <a:normAutofit/>
          </a:bodyPr>
          <a:lstStyle/>
          <a:p>
            <a:r>
              <a:rPr lang="sr-Latn-CS" noProof="0" dirty="0" smtClean="0"/>
              <a:t>Zaštita dece u situaciji tranzicije migranata kroz Srbiju</a:t>
            </a:r>
          </a:p>
          <a:p>
            <a:pPr marL="0" indent="0">
              <a:buNone/>
            </a:pPr>
            <a:r>
              <a:rPr lang="sr-Latn-CS" noProof="0" dirty="0"/>
              <a:t>	</a:t>
            </a:r>
            <a:r>
              <a:rPr lang="sr-Latn-CS" noProof="0" dirty="0" smtClean="0"/>
              <a:t>- prioritet najugroženija deca bez pratnje i odvojena deca </a:t>
            </a:r>
          </a:p>
          <a:p>
            <a:r>
              <a:rPr lang="sr-Latn-CS" baseline="0" dirty="0" smtClean="0"/>
              <a:t>Zaštita dece u situciji produženosg boravka migranata u Srbiji</a:t>
            </a:r>
          </a:p>
          <a:p>
            <a:pPr marL="0" indent="0">
              <a:buNone/>
            </a:pPr>
            <a:r>
              <a:rPr lang="sr-Latn-CS" noProof="0" dirty="0"/>
              <a:t>	</a:t>
            </a:r>
            <a:r>
              <a:rPr lang="sr-Latn-CS" noProof="0" dirty="0" smtClean="0"/>
              <a:t>- prioritet deca bez pratnje i odvojena deca, </a:t>
            </a:r>
          </a:p>
          <a:p>
            <a:pPr marL="0" indent="0">
              <a:buNone/>
            </a:pPr>
            <a:r>
              <a:rPr lang="sr-Latn-CS" dirty="0"/>
              <a:t>	</a:t>
            </a:r>
            <a:r>
              <a:rPr lang="sr-Latn-CS" dirty="0" smtClean="0"/>
              <a:t>-</a:t>
            </a:r>
            <a:r>
              <a:rPr lang="sr-Latn-CS" noProof="0" dirty="0" smtClean="0"/>
              <a:t> deca u riziku od zanemarivanja i zlostavljanja </a:t>
            </a:r>
            <a:endParaRPr lang="sr-Latn-CS" baseline="0" noProof="0" dirty="0"/>
          </a:p>
          <a:p>
            <a:endParaRPr lang="sr-Latn-CS" baseline="0" noProof="0" dirty="0"/>
          </a:p>
        </p:txBody>
      </p:sp>
    </p:spTree>
    <p:extLst>
      <p:ext uri="{BB962C8B-B14F-4D97-AF65-F5344CB8AC3E}">
        <p14:creationId xmlns:p14="http://schemas.microsoft.com/office/powerpoint/2010/main" val="2049698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Platshållare för innehåll 4"/>
          <p:cNvGraphicFramePr>
            <a:graphicFrameLocks/>
          </p:cNvGraphicFramePr>
          <p:nvPr>
            <p:extLst/>
          </p:nvPr>
        </p:nvGraphicFramePr>
        <p:xfrm>
          <a:off x="1767108" y="1640558"/>
          <a:ext cx="8892480" cy="521744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normAutofit/>
          </a:bodyPr>
          <a:lstStyle/>
          <a:p>
            <a:r>
              <a:rPr lang="x-none" dirty="0"/>
              <a:t>Osnovni principi zaštite dece </a:t>
            </a:r>
            <a:endParaRPr lang="en-US" dirty="0"/>
          </a:p>
        </p:txBody>
      </p:sp>
      <p:sp>
        <p:nvSpPr>
          <p:cNvPr id="3" name="Content Placeholder 2"/>
          <p:cNvSpPr>
            <a:spLocks noGrp="1"/>
          </p:cNvSpPr>
          <p:nvPr>
            <p:ph sz="quarter" idx="1"/>
          </p:nvPr>
        </p:nvSpPr>
        <p:spPr>
          <a:xfrm>
            <a:off x="2469158" y="3730335"/>
            <a:ext cx="1742625" cy="1198418"/>
          </a:xfrm>
        </p:spPr>
        <p:txBody>
          <a:bodyPr/>
          <a:lstStyle/>
          <a:p>
            <a:pPr marL="0" indent="0" algn="ctr">
              <a:spcBef>
                <a:spcPts val="0"/>
              </a:spcBef>
              <a:buClrTx/>
              <a:buSzTx/>
              <a:buNone/>
              <a:defRPr/>
            </a:pPr>
            <a:r>
              <a:rPr lang="en-US" dirty="0"/>
              <a:t>10 </a:t>
            </a:r>
            <a:r>
              <a:rPr lang="en-US" dirty="0" err="1"/>
              <a:t>ključnih</a:t>
            </a:r>
            <a:endParaRPr lang="en-US" dirty="0"/>
          </a:p>
          <a:p>
            <a:pPr marL="0" indent="0" algn="ctr">
              <a:spcBef>
                <a:spcPts val="0"/>
              </a:spcBef>
              <a:buClrTx/>
              <a:buSzTx/>
              <a:buNone/>
              <a:defRPr/>
            </a:pPr>
            <a:r>
              <a:rPr lang="en-US" dirty="0" err="1"/>
              <a:t>principa</a:t>
            </a:r>
            <a:r>
              <a:rPr lang="en-US" dirty="0"/>
              <a:t> </a:t>
            </a:r>
          </a:p>
        </p:txBody>
      </p:sp>
    </p:spTree>
    <p:extLst>
      <p:ext uri="{BB962C8B-B14F-4D97-AF65-F5344CB8AC3E}">
        <p14:creationId xmlns:p14="http://schemas.microsoft.com/office/powerpoint/2010/main" val="38084430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graphicEl>
                                              <a:dgm id="{89B8523B-93D2-4333-B8D3-502636B22453}"/>
                                            </p:graphicEl>
                                          </p:spTgt>
                                        </p:tgtEl>
                                        <p:attrNameLst>
                                          <p:attrName>style.visibility</p:attrName>
                                        </p:attrNameLst>
                                      </p:cBhvr>
                                      <p:to>
                                        <p:strVal val="visible"/>
                                      </p:to>
                                    </p:set>
                                    <p:animEffect transition="in" filter="wipe(down)">
                                      <p:cBhvr>
                                        <p:cTn id="7" dur="500"/>
                                        <p:tgtEl>
                                          <p:spTgt spid="5">
                                            <p:graphicEl>
                                              <a:dgm id="{89B8523B-93D2-4333-B8D3-502636B22453}"/>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graphicEl>
                                              <a:dgm id="{2838001A-B9E8-4FB1-86BC-205F22600434}"/>
                                            </p:graphicEl>
                                          </p:spTgt>
                                        </p:tgtEl>
                                        <p:attrNameLst>
                                          <p:attrName>style.visibility</p:attrName>
                                        </p:attrNameLst>
                                      </p:cBhvr>
                                      <p:to>
                                        <p:strVal val="visible"/>
                                      </p:to>
                                    </p:set>
                                    <p:animEffect transition="in" filter="wipe(down)">
                                      <p:cBhvr>
                                        <p:cTn id="12" dur="500"/>
                                        <p:tgtEl>
                                          <p:spTgt spid="5">
                                            <p:graphicEl>
                                              <a:dgm id="{2838001A-B9E8-4FB1-86BC-205F22600434}"/>
                                            </p:graphicEl>
                                          </p:spTgt>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5">
                                            <p:graphicEl>
                                              <a:dgm id="{1CBADCBA-94B2-4DCB-98B1-C2DF02994267}"/>
                                            </p:graphicEl>
                                          </p:spTgt>
                                        </p:tgtEl>
                                        <p:attrNameLst>
                                          <p:attrName>style.visibility</p:attrName>
                                        </p:attrNameLst>
                                      </p:cBhvr>
                                      <p:to>
                                        <p:strVal val="visible"/>
                                      </p:to>
                                    </p:set>
                                    <p:animEffect transition="in" filter="wipe(down)">
                                      <p:cBhvr>
                                        <p:cTn id="15" dur="500"/>
                                        <p:tgtEl>
                                          <p:spTgt spid="5">
                                            <p:graphicEl>
                                              <a:dgm id="{1CBADCBA-94B2-4DCB-98B1-C2DF02994267}"/>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5">
                                            <p:graphicEl>
                                              <a:dgm id="{7D74BD67-2430-4280-A6C9-DDA9183A43FB}"/>
                                            </p:graphicEl>
                                          </p:spTgt>
                                        </p:tgtEl>
                                        <p:attrNameLst>
                                          <p:attrName>style.visibility</p:attrName>
                                        </p:attrNameLst>
                                      </p:cBhvr>
                                      <p:to>
                                        <p:strVal val="visible"/>
                                      </p:to>
                                    </p:set>
                                    <p:animEffect transition="in" filter="wipe(down)">
                                      <p:cBhvr>
                                        <p:cTn id="20" dur="500"/>
                                        <p:tgtEl>
                                          <p:spTgt spid="5">
                                            <p:graphicEl>
                                              <a:dgm id="{7D74BD67-2430-4280-A6C9-DDA9183A43FB}"/>
                                            </p:graphicEl>
                                          </p:spTgt>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5">
                                            <p:graphicEl>
                                              <a:dgm id="{B43BFD1C-B35F-4A29-BB3A-4B250A14055D}"/>
                                            </p:graphicEl>
                                          </p:spTgt>
                                        </p:tgtEl>
                                        <p:attrNameLst>
                                          <p:attrName>style.visibility</p:attrName>
                                        </p:attrNameLst>
                                      </p:cBhvr>
                                      <p:to>
                                        <p:strVal val="visible"/>
                                      </p:to>
                                    </p:set>
                                    <p:animEffect transition="in" filter="wipe(down)">
                                      <p:cBhvr>
                                        <p:cTn id="23" dur="500"/>
                                        <p:tgtEl>
                                          <p:spTgt spid="5">
                                            <p:graphicEl>
                                              <a:dgm id="{B43BFD1C-B35F-4A29-BB3A-4B250A14055D}"/>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graphicEl>
                                              <a:dgm id="{26712184-2119-4D9F-B911-82318A019DFA}"/>
                                            </p:graphicEl>
                                          </p:spTgt>
                                        </p:tgtEl>
                                        <p:attrNameLst>
                                          <p:attrName>style.visibility</p:attrName>
                                        </p:attrNameLst>
                                      </p:cBhvr>
                                      <p:to>
                                        <p:strVal val="visible"/>
                                      </p:to>
                                    </p:set>
                                    <p:animEffect transition="in" filter="wipe(down)">
                                      <p:cBhvr>
                                        <p:cTn id="28" dur="500"/>
                                        <p:tgtEl>
                                          <p:spTgt spid="5">
                                            <p:graphicEl>
                                              <a:dgm id="{26712184-2119-4D9F-B911-82318A019DFA}"/>
                                            </p:graphicEl>
                                          </p:spTgt>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
                                            <p:graphicEl>
                                              <a:dgm id="{0C07BE53-25BB-4844-ACD9-6146F59800F4}"/>
                                            </p:graphicEl>
                                          </p:spTgt>
                                        </p:tgtEl>
                                        <p:attrNameLst>
                                          <p:attrName>style.visibility</p:attrName>
                                        </p:attrNameLst>
                                      </p:cBhvr>
                                      <p:to>
                                        <p:strVal val="visible"/>
                                      </p:to>
                                    </p:set>
                                    <p:animEffect transition="in" filter="wipe(down)">
                                      <p:cBhvr>
                                        <p:cTn id="31" dur="500"/>
                                        <p:tgtEl>
                                          <p:spTgt spid="5">
                                            <p:graphicEl>
                                              <a:dgm id="{0C07BE53-25BB-4844-ACD9-6146F59800F4}"/>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5">
                                            <p:graphicEl>
                                              <a:dgm id="{985211A0-7783-46CC-ADD0-60CFE9C06564}"/>
                                            </p:graphicEl>
                                          </p:spTgt>
                                        </p:tgtEl>
                                        <p:attrNameLst>
                                          <p:attrName>style.visibility</p:attrName>
                                        </p:attrNameLst>
                                      </p:cBhvr>
                                      <p:to>
                                        <p:strVal val="visible"/>
                                      </p:to>
                                    </p:set>
                                    <p:animEffect transition="in" filter="wipe(down)">
                                      <p:cBhvr>
                                        <p:cTn id="36" dur="500"/>
                                        <p:tgtEl>
                                          <p:spTgt spid="5">
                                            <p:graphicEl>
                                              <a:dgm id="{985211A0-7783-46CC-ADD0-60CFE9C06564}"/>
                                            </p:graphic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
                                            <p:graphicEl>
                                              <a:dgm id="{2C4F5BE0-6CC5-4844-8C22-831BAEDDF033}"/>
                                            </p:graphicEl>
                                          </p:spTgt>
                                        </p:tgtEl>
                                        <p:attrNameLst>
                                          <p:attrName>style.visibility</p:attrName>
                                        </p:attrNameLst>
                                      </p:cBhvr>
                                      <p:to>
                                        <p:strVal val="visible"/>
                                      </p:to>
                                    </p:set>
                                    <p:animEffect transition="in" filter="wipe(down)">
                                      <p:cBhvr>
                                        <p:cTn id="41" dur="500"/>
                                        <p:tgtEl>
                                          <p:spTgt spid="5">
                                            <p:graphicEl>
                                              <a:dgm id="{2C4F5BE0-6CC5-4844-8C22-831BAEDDF033}"/>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5">
                                            <p:graphicEl>
                                              <a:dgm id="{66DC7CEA-F99B-4715-8B35-623D2306AA69}"/>
                                            </p:graphicEl>
                                          </p:spTgt>
                                        </p:tgtEl>
                                        <p:attrNameLst>
                                          <p:attrName>style.visibility</p:attrName>
                                        </p:attrNameLst>
                                      </p:cBhvr>
                                      <p:to>
                                        <p:strVal val="visible"/>
                                      </p:to>
                                    </p:set>
                                    <p:animEffect transition="in" filter="wipe(down)">
                                      <p:cBhvr>
                                        <p:cTn id="46" dur="500"/>
                                        <p:tgtEl>
                                          <p:spTgt spid="5">
                                            <p:graphicEl>
                                              <a:dgm id="{66DC7CEA-F99B-4715-8B35-623D2306AA69}"/>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lvl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x-none" dirty="0"/>
              <a:t/>
            </a:r>
            <a:br>
              <a:rPr lang="x-none" dirty="0"/>
            </a:br>
            <a:r>
              <a:rPr lang="x-none" dirty="0"/>
              <a:t>NAJBOLJI INTERES DETETA</a:t>
            </a:r>
            <a:endParaRPr lang="en-US" dirty="0"/>
          </a:p>
        </p:txBody>
      </p:sp>
      <p:sp>
        <p:nvSpPr>
          <p:cNvPr id="3" name="Subtitle 2"/>
          <p:cNvSpPr>
            <a:spLocks noGrp="1"/>
          </p:cNvSpPr>
          <p:nvPr>
            <p:ph type="subTitle" idx="1"/>
          </p:nvPr>
        </p:nvSpPr>
        <p:spPr/>
        <p:txBody>
          <a:bodyPr/>
          <a:lstStyle/>
          <a:p>
            <a:r>
              <a:rPr lang="x-none" dirty="0"/>
              <a:t>Sesija 2</a:t>
            </a:r>
            <a:endParaRPr lang="en-US" dirty="0"/>
          </a:p>
        </p:txBody>
      </p:sp>
      <p:pic>
        <p:nvPicPr>
          <p:cNvPr id="4" name="Picture 3">
            <a:extLst>
              <a:ext uri="{FF2B5EF4-FFF2-40B4-BE49-F238E27FC236}">
                <a16:creationId xmlns="" xmlns:a16="http://schemas.microsoft.com/office/drawing/2014/main" id="{D1B9488E-EC89-4105-A4DC-C6F062DEED14}"/>
              </a:ext>
            </a:extLst>
          </p:cNvPr>
          <p:cNvPicPr>
            <a:picLocks noChangeAspect="1"/>
          </p:cNvPicPr>
          <p:nvPr/>
        </p:nvPicPr>
        <p:blipFill>
          <a:blip r:embed="rId2"/>
          <a:stretch>
            <a:fillRect/>
          </a:stretch>
        </p:blipFill>
        <p:spPr>
          <a:xfrm>
            <a:off x="-9525" y="-40697"/>
            <a:ext cx="4258252" cy="2598159"/>
          </a:xfrm>
          <a:prstGeom prst="rect">
            <a:avLst/>
          </a:prstGeom>
        </p:spPr>
      </p:pic>
      <p:pic>
        <p:nvPicPr>
          <p:cNvPr id="5" name="Picture 4">
            <a:extLst>
              <a:ext uri="{FF2B5EF4-FFF2-40B4-BE49-F238E27FC236}">
                <a16:creationId xmlns="" xmlns:a16="http://schemas.microsoft.com/office/drawing/2014/main" id="{6C1F0556-16E4-4853-A88B-642D777A2D7A}"/>
              </a:ext>
            </a:extLst>
          </p:cNvPr>
          <p:cNvPicPr>
            <a:picLocks noChangeAspect="1"/>
          </p:cNvPicPr>
          <p:nvPr/>
        </p:nvPicPr>
        <p:blipFill>
          <a:blip r:embed="rId3"/>
          <a:stretch>
            <a:fillRect/>
          </a:stretch>
        </p:blipFill>
        <p:spPr>
          <a:xfrm>
            <a:off x="8312726" y="2299855"/>
            <a:ext cx="3879273" cy="2330482"/>
          </a:xfrm>
          <a:prstGeom prst="rect">
            <a:avLst/>
          </a:prstGeom>
        </p:spPr>
      </p:pic>
      <p:pic>
        <p:nvPicPr>
          <p:cNvPr id="6" name="Picture 5">
            <a:extLst>
              <a:ext uri="{FF2B5EF4-FFF2-40B4-BE49-F238E27FC236}">
                <a16:creationId xmlns="" xmlns:a16="http://schemas.microsoft.com/office/drawing/2014/main" id="{3169B909-C9C0-43BF-97FA-7FAB1DBC9EF2}"/>
              </a:ext>
            </a:extLst>
          </p:cNvPr>
          <p:cNvPicPr>
            <a:picLocks noChangeAspect="1"/>
          </p:cNvPicPr>
          <p:nvPr/>
        </p:nvPicPr>
        <p:blipFill>
          <a:blip r:embed="rId4"/>
          <a:stretch>
            <a:fillRect/>
          </a:stretch>
        </p:blipFill>
        <p:spPr>
          <a:xfrm>
            <a:off x="0" y="2557462"/>
            <a:ext cx="4248727" cy="2072875"/>
          </a:xfrm>
          <a:prstGeom prst="rect">
            <a:avLst/>
          </a:prstGeom>
        </p:spPr>
      </p:pic>
      <p:pic>
        <p:nvPicPr>
          <p:cNvPr id="7" name="Picture 6">
            <a:extLst>
              <a:ext uri="{FF2B5EF4-FFF2-40B4-BE49-F238E27FC236}">
                <a16:creationId xmlns="" xmlns:a16="http://schemas.microsoft.com/office/drawing/2014/main" id="{C300A2D7-B7B5-4285-AEF7-9C1CD6961316}"/>
              </a:ext>
            </a:extLst>
          </p:cNvPr>
          <p:cNvPicPr>
            <a:picLocks noChangeAspect="1"/>
          </p:cNvPicPr>
          <p:nvPr/>
        </p:nvPicPr>
        <p:blipFill>
          <a:blip r:embed="rId5"/>
          <a:stretch>
            <a:fillRect/>
          </a:stretch>
        </p:blipFill>
        <p:spPr>
          <a:xfrm>
            <a:off x="4248727" y="2189019"/>
            <a:ext cx="4064000" cy="2441318"/>
          </a:xfrm>
          <a:prstGeom prst="rect">
            <a:avLst/>
          </a:prstGeom>
        </p:spPr>
      </p:pic>
      <p:pic>
        <p:nvPicPr>
          <p:cNvPr id="9" name="Picture 8">
            <a:extLst>
              <a:ext uri="{FF2B5EF4-FFF2-40B4-BE49-F238E27FC236}">
                <a16:creationId xmlns="" xmlns:a16="http://schemas.microsoft.com/office/drawing/2014/main" id="{2577C971-5AFA-4D67-8017-CDDA8CEF0F76}"/>
              </a:ext>
            </a:extLst>
          </p:cNvPr>
          <p:cNvPicPr>
            <a:picLocks noChangeAspect="1"/>
          </p:cNvPicPr>
          <p:nvPr/>
        </p:nvPicPr>
        <p:blipFill>
          <a:blip r:embed="rId6"/>
          <a:stretch>
            <a:fillRect/>
          </a:stretch>
        </p:blipFill>
        <p:spPr>
          <a:xfrm>
            <a:off x="8312727" y="0"/>
            <a:ext cx="3879273" cy="2299855"/>
          </a:xfrm>
          <a:prstGeom prst="rect">
            <a:avLst/>
          </a:prstGeom>
        </p:spPr>
      </p:pic>
      <p:pic>
        <p:nvPicPr>
          <p:cNvPr id="10" name="Picture 9">
            <a:extLst>
              <a:ext uri="{FF2B5EF4-FFF2-40B4-BE49-F238E27FC236}">
                <a16:creationId xmlns="" xmlns:a16="http://schemas.microsoft.com/office/drawing/2014/main" id="{7DDC7008-929C-43E1-AA36-55AD26C7403E}"/>
              </a:ext>
            </a:extLst>
          </p:cNvPr>
          <p:cNvPicPr>
            <a:picLocks noChangeAspect="1"/>
          </p:cNvPicPr>
          <p:nvPr/>
        </p:nvPicPr>
        <p:blipFill>
          <a:blip r:embed="rId7"/>
          <a:stretch>
            <a:fillRect/>
          </a:stretch>
        </p:blipFill>
        <p:spPr>
          <a:xfrm>
            <a:off x="4248727" y="-1"/>
            <a:ext cx="4064000" cy="2299856"/>
          </a:xfrm>
          <a:prstGeom prst="rect">
            <a:avLst/>
          </a:prstGeom>
        </p:spPr>
      </p:pic>
    </p:spTree>
    <p:extLst>
      <p:ext uri="{BB962C8B-B14F-4D97-AF65-F5344CB8AC3E}">
        <p14:creationId xmlns:p14="http://schemas.microsoft.com/office/powerpoint/2010/main" val="20586505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x-none" dirty="0" smtClean="0"/>
              <a:t>Najbolji interes deteta</a:t>
            </a:r>
            <a:endParaRPr lang="en-US" dirty="0"/>
          </a:p>
        </p:txBody>
      </p:sp>
      <p:sp>
        <p:nvSpPr>
          <p:cNvPr id="3" name="Content Placeholder 2"/>
          <p:cNvSpPr>
            <a:spLocks noGrp="1"/>
          </p:cNvSpPr>
          <p:nvPr>
            <p:ph sz="quarter" idx="1"/>
          </p:nvPr>
        </p:nvSpPr>
        <p:spPr>
          <a:xfrm>
            <a:off x="2136648" y="1600200"/>
            <a:ext cx="8153400" cy="4939145"/>
          </a:xfrm>
        </p:spPr>
        <p:txBody>
          <a:bodyPr>
            <a:normAutofit/>
          </a:bodyPr>
          <a:lstStyle/>
          <a:p>
            <a:pPr marL="0" indent="0">
              <a:buNone/>
            </a:pPr>
            <a:r>
              <a:rPr lang="en-US" dirty="0">
                <a:solidFill>
                  <a:srgbClr val="CC00CC"/>
                </a:solidFill>
              </a:rPr>
              <a:t>Ono </a:t>
            </a:r>
            <a:r>
              <a:rPr lang="en-US" dirty="0" err="1">
                <a:solidFill>
                  <a:srgbClr val="CC00CC"/>
                </a:solidFill>
              </a:rPr>
              <a:t>što</a:t>
            </a:r>
            <a:r>
              <a:rPr lang="en-US" dirty="0">
                <a:solidFill>
                  <a:srgbClr val="CC00CC"/>
                </a:solidFill>
              </a:rPr>
              <a:t> je </a:t>
            </a:r>
            <a:r>
              <a:rPr lang="en-US" dirty="0" err="1">
                <a:solidFill>
                  <a:srgbClr val="CC00CC"/>
                </a:solidFill>
              </a:rPr>
              <a:t>najbolje</a:t>
            </a:r>
            <a:r>
              <a:rPr lang="en-US" dirty="0">
                <a:solidFill>
                  <a:srgbClr val="CC00CC"/>
                </a:solidFill>
              </a:rPr>
              <a:t> </a:t>
            </a:r>
            <a:r>
              <a:rPr lang="en-US" dirty="0" err="1">
                <a:solidFill>
                  <a:srgbClr val="CC00CC"/>
                </a:solidFill>
              </a:rPr>
              <a:t>za</a:t>
            </a:r>
            <a:r>
              <a:rPr lang="en-US" dirty="0">
                <a:solidFill>
                  <a:srgbClr val="CC00CC"/>
                </a:solidFill>
              </a:rPr>
              <a:t> </a:t>
            </a:r>
            <a:r>
              <a:rPr lang="en-US" dirty="0" err="1">
                <a:solidFill>
                  <a:srgbClr val="CC00CC"/>
                </a:solidFill>
              </a:rPr>
              <a:t>dete</a:t>
            </a:r>
            <a:r>
              <a:rPr lang="en-US" dirty="0"/>
              <a:t>, </a:t>
            </a:r>
            <a:r>
              <a:rPr lang="en-US" dirty="0" err="1"/>
              <a:t>imajući</a:t>
            </a:r>
            <a:r>
              <a:rPr lang="en-US" dirty="0"/>
              <a:t> u </a:t>
            </a:r>
            <a:r>
              <a:rPr lang="en-US" dirty="0" err="1"/>
              <a:t>vidu</a:t>
            </a:r>
            <a:r>
              <a:rPr lang="en-US" dirty="0"/>
              <a:t> </a:t>
            </a:r>
            <a:r>
              <a:rPr lang="en-US" dirty="0" err="1"/>
              <a:t>kratkoročnu</a:t>
            </a:r>
            <a:r>
              <a:rPr lang="en-US" dirty="0"/>
              <a:t> </a:t>
            </a:r>
            <a:r>
              <a:rPr lang="en-US" dirty="0" err="1"/>
              <a:t>i</a:t>
            </a:r>
            <a:r>
              <a:rPr lang="en-US" dirty="0"/>
              <a:t> </a:t>
            </a:r>
            <a:r>
              <a:rPr lang="en-US" dirty="0" err="1"/>
              <a:t>dugoročnu</a:t>
            </a:r>
            <a:r>
              <a:rPr lang="en-US" dirty="0"/>
              <a:t> </a:t>
            </a:r>
            <a:r>
              <a:rPr lang="en-US" dirty="0" err="1"/>
              <a:t>perspektivnu</a:t>
            </a:r>
            <a:r>
              <a:rPr lang="en-US" dirty="0"/>
              <a:t> </a:t>
            </a:r>
            <a:r>
              <a:rPr lang="en-US" dirty="0" err="1"/>
              <a:t>najboljih</a:t>
            </a:r>
            <a:r>
              <a:rPr lang="en-US" dirty="0"/>
              <a:t> </a:t>
            </a:r>
            <a:r>
              <a:rPr lang="en-US" dirty="0" err="1"/>
              <a:t>interesa</a:t>
            </a:r>
            <a:r>
              <a:rPr lang="en-US" dirty="0"/>
              <a:t> </a:t>
            </a:r>
            <a:r>
              <a:rPr lang="en-US" dirty="0" err="1"/>
              <a:t>i</a:t>
            </a:r>
            <a:r>
              <a:rPr lang="en-US" dirty="0"/>
              <a:t> </a:t>
            </a:r>
            <a:r>
              <a:rPr lang="en-US" dirty="0" err="1"/>
              <a:t>situaciju</a:t>
            </a:r>
            <a:r>
              <a:rPr lang="en-US" dirty="0"/>
              <a:t> u </a:t>
            </a:r>
            <a:r>
              <a:rPr lang="en-US" dirty="0" err="1"/>
              <a:t>kojoj</a:t>
            </a:r>
            <a:r>
              <a:rPr lang="en-US" dirty="0"/>
              <a:t> se </a:t>
            </a:r>
            <a:r>
              <a:rPr lang="en-US" dirty="0" err="1"/>
              <a:t>dete</a:t>
            </a:r>
            <a:r>
              <a:rPr lang="en-US" dirty="0"/>
              <a:t> </a:t>
            </a:r>
            <a:r>
              <a:rPr lang="en-US" dirty="0" err="1" smtClean="0"/>
              <a:t>nalazi</a:t>
            </a:r>
            <a:endParaRPr lang="x-none" dirty="0" smtClean="0"/>
          </a:p>
          <a:p>
            <a:pPr marL="0" indent="0">
              <a:buNone/>
            </a:pPr>
            <a:endParaRPr lang="x-none" dirty="0"/>
          </a:p>
          <a:p>
            <a:pPr marL="0" indent="0">
              <a:buNone/>
            </a:pPr>
            <a:r>
              <a:rPr lang="x-none" dirty="0" smtClean="0"/>
              <a:t>Odlučivanje o najboljim interesima je proces</a:t>
            </a:r>
          </a:p>
          <a:p>
            <a:pPr marL="0" indent="0">
              <a:buNone/>
            </a:pPr>
            <a:endParaRPr lang="x-none" dirty="0"/>
          </a:p>
          <a:p>
            <a:pPr marL="0" indent="0">
              <a:buNone/>
            </a:pPr>
            <a:r>
              <a:rPr lang="x-none" dirty="0" smtClean="0"/>
              <a:t>Odluke o najboljim inetresima se mogu menjati</a:t>
            </a:r>
            <a:endParaRPr lang="en-US" dirty="0"/>
          </a:p>
          <a:p>
            <a:endParaRPr lang="sr-Latn-CS" baseline="0" noProof="0" dirty="0"/>
          </a:p>
        </p:txBody>
      </p:sp>
    </p:spTree>
    <p:extLst>
      <p:ext uri="{BB962C8B-B14F-4D97-AF65-F5344CB8AC3E}">
        <p14:creationId xmlns:p14="http://schemas.microsoft.com/office/powerpoint/2010/main" val="39530777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x-none" dirty="0" smtClean="0"/>
              <a:t>Karakteristike procesa odlučivanja o NID</a:t>
            </a:r>
            <a:endParaRPr lang="en-US" dirty="0"/>
          </a:p>
        </p:txBody>
      </p:sp>
      <p:sp>
        <p:nvSpPr>
          <p:cNvPr id="3" name="Content Placeholder 2"/>
          <p:cNvSpPr>
            <a:spLocks noGrp="1"/>
          </p:cNvSpPr>
          <p:nvPr>
            <p:ph sz="quarter" idx="1"/>
          </p:nvPr>
        </p:nvSpPr>
        <p:spPr>
          <a:xfrm>
            <a:off x="2136648" y="1600200"/>
            <a:ext cx="8153400" cy="4939145"/>
          </a:xfrm>
        </p:spPr>
        <p:txBody>
          <a:bodyPr>
            <a:normAutofit/>
          </a:bodyPr>
          <a:lstStyle/>
          <a:p>
            <a:r>
              <a:rPr lang="x-none" dirty="0"/>
              <a:t>Obezbediti da dete iznese svoje mišljenje</a:t>
            </a:r>
          </a:p>
          <a:p>
            <a:r>
              <a:rPr lang="x-none" dirty="0"/>
              <a:t>Utvrditi činjenice</a:t>
            </a:r>
          </a:p>
          <a:p>
            <a:r>
              <a:rPr lang="x-none" dirty="0"/>
              <a:t>Obezbediti pravno </a:t>
            </a:r>
            <a:r>
              <a:rPr lang="x-none" dirty="0" smtClean="0"/>
              <a:t>zastupanje detea</a:t>
            </a:r>
            <a:endParaRPr lang="x-none" dirty="0"/>
          </a:p>
          <a:p>
            <a:r>
              <a:rPr lang="x-none" dirty="0"/>
              <a:t>Uvesti i poštovati mehanizme za proveru </a:t>
            </a:r>
            <a:r>
              <a:rPr lang="x-none" dirty="0" smtClean="0"/>
              <a:t>odluka</a:t>
            </a:r>
            <a:endParaRPr lang="x-none" dirty="0"/>
          </a:p>
          <a:p>
            <a:r>
              <a:rPr lang="x-none" dirty="0"/>
              <a:t>Obaveza vršenja procene uticaja odluke na ostvarivanje prava deteta</a:t>
            </a:r>
          </a:p>
        </p:txBody>
      </p:sp>
    </p:spTree>
    <p:extLst>
      <p:ext uri="{BB962C8B-B14F-4D97-AF65-F5344CB8AC3E}">
        <p14:creationId xmlns:p14="http://schemas.microsoft.com/office/powerpoint/2010/main" val="8275641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x-none" dirty="0" smtClean="0"/>
              <a:t>Odlučivanje o Najboljim interesima</a:t>
            </a:r>
            <a:endParaRPr lang="en-US" dirty="0"/>
          </a:p>
        </p:txBody>
      </p:sp>
      <p:sp>
        <p:nvSpPr>
          <p:cNvPr id="3" name="Content Placeholder 2"/>
          <p:cNvSpPr>
            <a:spLocks noGrp="1"/>
          </p:cNvSpPr>
          <p:nvPr>
            <p:ph sz="quarter" idx="1"/>
          </p:nvPr>
        </p:nvSpPr>
        <p:spPr>
          <a:xfrm>
            <a:off x="2136648" y="1600200"/>
            <a:ext cx="8153400" cy="4939145"/>
          </a:xfrm>
        </p:spPr>
        <p:txBody>
          <a:bodyPr>
            <a:normAutofit/>
          </a:bodyPr>
          <a:lstStyle/>
          <a:p>
            <a:r>
              <a:rPr lang="x-none" dirty="0" smtClean="0"/>
              <a:t>Odgovornost na centru za socijalni rad kao organu starateljstva</a:t>
            </a:r>
          </a:p>
          <a:p>
            <a:r>
              <a:rPr lang="x-none" dirty="0" smtClean="0"/>
              <a:t>Odlučivanje se vrši kroz vođenje slučaja</a:t>
            </a:r>
          </a:p>
          <a:p>
            <a:r>
              <a:rPr lang="x-none" b="1" dirty="0" smtClean="0"/>
              <a:t>Vođenje slučaja je formalni proces </a:t>
            </a:r>
            <a:r>
              <a:rPr lang="x-none" dirty="0" smtClean="0"/>
              <a:t>donošenja </a:t>
            </a:r>
            <a:r>
              <a:rPr lang="x-none" dirty="0"/>
              <a:t>odluka o najboljem interesu deteta tokom koga se mogu doneti odluke koje menjaju životni aranžman deteta</a:t>
            </a:r>
            <a:endParaRPr lang="x-none" dirty="0" smtClean="0"/>
          </a:p>
          <a:p>
            <a:endParaRPr lang="x-none" dirty="0"/>
          </a:p>
        </p:txBody>
      </p:sp>
    </p:spTree>
    <p:extLst>
      <p:ext uri="{BB962C8B-B14F-4D97-AF65-F5344CB8AC3E}">
        <p14:creationId xmlns:p14="http://schemas.microsoft.com/office/powerpoint/2010/main" val="32577165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i="1" dirty="0"/>
              <a:t>Vanredna </a:t>
            </a:r>
            <a:r>
              <a:rPr lang="x-none" i="1" dirty="0" smtClean="0"/>
              <a:t>situacija?</a:t>
            </a:r>
            <a:endParaRPr lang="en-US" i="1" dirty="0"/>
          </a:p>
        </p:txBody>
      </p:sp>
      <p:sp>
        <p:nvSpPr>
          <p:cNvPr id="3" name="Content Placeholder 2"/>
          <p:cNvSpPr>
            <a:spLocks noGrp="1"/>
          </p:cNvSpPr>
          <p:nvPr>
            <p:ph sz="quarter" idx="1"/>
          </p:nvPr>
        </p:nvSpPr>
        <p:spPr/>
        <p:txBody>
          <a:bodyPr/>
          <a:lstStyle/>
          <a:p>
            <a:r>
              <a:rPr lang="sr-Latn-CS" dirty="0"/>
              <a:t>Vanredna situacija - Preteće stanje </a:t>
            </a:r>
            <a:r>
              <a:rPr lang="sr-Latn-CS" dirty="0" smtClean="0"/>
              <a:t>koje </a:t>
            </a:r>
            <a:r>
              <a:rPr lang="sr-Latn-CS" dirty="0"/>
              <a:t>zahteva hitnu akciju</a:t>
            </a:r>
          </a:p>
          <a:p>
            <a:endParaRPr lang="sr-Latn-CS" dirty="0"/>
          </a:p>
          <a:p>
            <a:r>
              <a:rPr lang="sr-Latn-CS" dirty="0" smtClean="0"/>
              <a:t>Aktuelna situacija – neizvesno zadržavanje migranata mimo njihove volje u Srbiji- stanje povećanih zahteva koji se postavljaju državi u zaštiti prava migranata</a:t>
            </a:r>
          </a:p>
          <a:p>
            <a:endParaRPr lang="sr-Latn-CS" dirty="0"/>
          </a:p>
        </p:txBody>
      </p:sp>
    </p:spTree>
    <p:extLst>
      <p:ext uri="{BB962C8B-B14F-4D97-AF65-F5344CB8AC3E}">
        <p14:creationId xmlns:p14="http://schemas.microsoft.com/office/powerpoint/2010/main" val="31937333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x-none" i="1" dirty="0" smtClean="0"/>
              <a:t>Ključno za zaštitu dece </a:t>
            </a:r>
            <a:endParaRPr lang="en-US" dirty="0"/>
          </a:p>
        </p:txBody>
      </p:sp>
      <p:sp>
        <p:nvSpPr>
          <p:cNvPr id="3" name="Content Placeholder 2"/>
          <p:cNvSpPr>
            <a:spLocks noGrp="1"/>
          </p:cNvSpPr>
          <p:nvPr>
            <p:ph sz="quarter" idx="1"/>
          </p:nvPr>
        </p:nvSpPr>
        <p:spPr>
          <a:xfrm>
            <a:off x="2136648" y="1600200"/>
            <a:ext cx="8153400" cy="4939145"/>
          </a:xfrm>
        </p:spPr>
        <p:txBody>
          <a:bodyPr>
            <a:normAutofit lnSpcReduction="10000"/>
          </a:bodyPr>
          <a:lstStyle/>
          <a:p>
            <a:endParaRPr lang="sr-Latn-CS" dirty="0"/>
          </a:p>
          <a:p>
            <a:r>
              <a:rPr lang="x-none" dirty="0" smtClean="0"/>
              <a:t>Međusobna saradnja i razumevanje svih aktera</a:t>
            </a:r>
          </a:p>
          <a:p>
            <a:r>
              <a:rPr lang="x-none" dirty="0" smtClean="0"/>
              <a:t>Poštovanje zakonskih ovlašćenja, postupaka i procedura</a:t>
            </a:r>
          </a:p>
          <a:p>
            <a:r>
              <a:rPr lang="x-none" b="1" dirty="0" smtClean="0"/>
              <a:t>Proaktivan odnos prema zaštiti i preventivnim aktivnostima u odnosu prema deci</a:t>
            </a:r>
          </a:p>
          <a:p>
            <a:r>
              <a:rPr lang="x-none" b="1" dirty="0" smtClean="0"/>
              <a:t>Traženje zajedničkih rešenja za  decu, pogotovu u ’’teškim’’ slučajevima </a:t>
            </a:r>
          </a:p>
          <a:p>
            <a:r>
              <a:rPr lang="x-none" dirty="0" smtClean="0"/>
              <a:t>Konstantna komunikacija, organizovanje konferencija slučaja i timskih sastanaka</a:t>
            </a:r>
          </a:p>
          <a:p>
            <a:endParaRPr lang="x-none" dirty="0">
              <a:solidFill>
                <a:srgbClr val="0000CC"/>
              </a:solidFill>
            </a:endParaRPr>
          </a:p>
          <a:p>
            <a:endParaRPr lang="sr-Latn-CS" dirty="0"/>
          </a:p>
        </p:txBody>
      </p:sp>
      <p:pic>
        <p:nvPicPr>
          <p:cNvPr id="4" name="Picture 3">
            <a:extLst>
              <a:ext uri="{FF2B5EF4-FFF2-40B4-BE49-F238E27FC236}">
                <a16:creationId xmlns="" xmlns:a16="http://schemas.microsoft.com/office/drawing/2014/main" id="{EBCE82E4-EC28-41E3-AB85-D7473B2BA68F}"/>
              </a:ext>
            </a:extLst>
          </p:cNvPr>
          <p:cNvPicPr>
            <a:picLocks noChangeAspect="1"/>
          </p:cNvPicPr>
          <p:nvPr/>
        </p:nvPicPr>
        <p:blipFill>
          <a:blip r:embed="rId3"/>
          <a:stretch>
            <a:fillRect/>
          </a:stretch>
        </p:blipFill>
        <p:spPr>
          <a:xfrm>
            <a:off x="11246956" y="0"/>
            <a:ext cx="882216" cy="1298561"/>
          </a:xfrm>
          <a:prstGeom prst="rect">
            <a:avLst/>
          </a:prstGeom>
        </p:spPr>
      </p:pic>
    </p:spTree>
    <p:extLst>
      <p:ext uri="{BB962C8B-B14F-4D97-AF65-F5344CB8AC3E}">
        <p14:creationId xmlns:p14="http://schemas.microsoft.com/office/powerpoint/2010/main" val="1436617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i="1"/>
              <a:t>Dete</a:t>
            </a:r>
            <a:endParaRPr lang="en-US" i="1" dirty="0"/>
          </a:p>
        </p:txBody>
      </p:sp>
      <p:sp>
        <p:nvSpPr>
          <p:cNvPr id="3" name="Content Placeholder 2"/>
          <p:cNvSpPr>
            <a:spLocks noGrp="1"/>
          </p:cNvSpPr>
          <p:nvPr>
            <p:ph sz="quarter" idx="1"/>
          </p:nvPr>
        </p:nvSpPr>
        <p:spPr>
          <a:xfrm>
            <a:off x="2136648" y="1600200"/>
            <a:ext cx="8153400" cy="5257800"/>
          </a:xfrm>
        </p:spPr>
        <p:txBody>
          <a:bodyPr>
            <a:normAutofit/>
          </a:bodyPr>
          <a:lstStyle/>
          <a:p>
            <a:r>
              <a:rPr lang="x-none" dirty="0"/>
              <a:t>“dete je svako ljudsko biće koje nije navršilo osamnaest godina života, ukoliko se, po zakonu koji se primenjuje na dete, punoletstvo ne stiče ranije” UN KPD</a:t>
            </a:r>
          </a:p>
          <a:p>
            <a:r>
              <a:rPr lang="x-none" dirty="0"/>
              <a:t>Pojam detinjstva se različito shvata u različitim kontekstima</a:t>
            </a:r>
          </a:p>
          <a:p>
            <a:r>
              <a:rPr lang="x-none" dirty="0"/>
              <a:t>Deca širom sveta mogu imati različite odgovornosti  </a:t>
            </a:r>
          </a:p>
          <a:p>
            <a:r>
              <a:rPr lang="x-none" dirty="0"/>
              <a:t>Širom sveta o deci se  može starati na različite načine</a:t>
            </a:r>
          </a:p>
          <a:p>
            <a:endParaRPr lang="x-none" dirty="0"/>
          </a:p>
          <a:p>
            <a:endParaRPr lang="sr-Latn-CS" dirty="0"/>
          </a:p>
          <a:p>
            <a:endParaRPr lang="en-US" dirty="0"/>
          </a:p>
        </p:txBody>
      </p:sp>
    </p:spTree>
    <p:extLst>
      <p:ext uri="{BB962C8B-B14F-4D97-AF65-F5344CB8AC3E}">
        <p14:creationId xmlns:p14="http://schemas.microsoft.com/office/powerpoint/2010/main" val="16129790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i="1" dirty="0"/>
              <a:t>Iskustvo u radu sa decom</a:t>
            </a:r>
            <a:r>
              <a:rPr lang="x-none" dirty="0"/>
              <a:t> </a:t>
            </a:r>
            <a:endParaRPr lang="en-US" dirty="0"/>
          </a:p>
        </p:txBody>
      </p:sp>
      <p:sp>
        <p:nvSpPr>
          <p:cNvPr id="3" name="Content Placeholder 2"/>
          <p:cNvSpPr>
            <a:spLocks noGrp="1"/>
          </p:cNvSpPr>
          <p:nvPr>
            <p:ph sz="quarter" idx="1"/>
          </p:nvPr>
        </p:nvSpPr>
        <p:spPr>
          <a:xfrm>
            <a:off x="2404364" y="1753843"/>
            <a:ext cx="8153400" cy="3938297"/>
          </a:xfrm>
        </p:spPr>
        <p:txBody>
          <a:bodyPr>
            <a:normAutofit fontScale="85000" lnSpcReduction="20000"/>
          </a:bodyPr>
          <a:lstStyle/>
          <a:p>
            <a:pPr marL="0" lvl="0" indent="0" algn="just">
              <a:lnSpc>
                <a:spcPct val="90000"/>
              </a:lnSpc>
              <a:spcBef>
                <a:spcPts val="1200"/>
              </a:spcBef>
              <a:spcAft>
                <a:spcPts val="200"/>
              </a:spcAft>
              <a:buClr>
                <a:srgbClr val="1CADE4"/>
              </a:buClr>
              <a:buSzPct val="100000"/>
              <a:buNone/>
              <a:defRPr/>
            </a:pPr>
            <a:endParaRPr lang="x-none" altLang="en-US" sz="2800" dirty="0">
              <a:solidFill>
                <a:prstClr val="black"/>
              </a:solidFill>
              <a:latin typeface="+mj-lt"/>
              <a:cs typeface="Tahoma" panose="020B0604030504040204" pitchFamily="34" charset="0"/>
            </a:endParaRPr>
          </a:p>
          <a:p>
            <a:pPr marL="0" indent="0" algn="ctr">
              <a:lnSpc>
                <a:spcPct val="90000"/>
              </a:lnSpc>
              <a:spcBef>
                <a:spcPts val="1200"/>
              </a:spcBef>
              <a:spcAft>
                <a:spcPts val="200"/>
              </a:spcAft>
              <a:buClr>
                <a:srgbClr val="1CADE4"/>
              </a:buClr>
              <a:buSzPct val="100000"/>
              <a:buNone/>
              <a:defRPr/>
            </a:pPr>
            <a:r>
              <a:rPr lang="x-none" altLang="en-US" sz="3500" dirty="0">
                <a:solidFill>
                  <a:prstClr val="black"/>
                </a:solidFill>
                <a:latin typeface="+mj-lt"/>
                <a:cs typeface="Tahoma" panose="020B0604030504040204" pitchFamily="34" charset="0"/>
              </a:rPr>
              <a:t>Kog su uzrasta deca sa kojima se najčešće susrećete?</a:t>
            </a:r>
          </a:p>
          <a:p>
            <a:pPr marL="0" lvl="0" indent="0" algn="ctr">
              <a:lnSpc>
                <a:spcPct val="90000"/>
              </a:lnSpc>
              <a:spcBef>
                <a:spcPts val="1200"/>
              </a:spcBef>
              <a:spcAft>
                <a:spcPts val="200"/>
              </a:spcAft>
              <a:buClr>
                <a:srgbClr val="1CADE4"/>
              </a:buClr>
              <a:buSzPct val="100000"/>
              <a:buNone/>
              <a:defRPr/>
            </a:pPr>
            <a:endParaRPr lang="x-none" altLang="en-US" sz="3500" dirty="0">
              <a:solidFill>
                <a:prstClr val="black"/>
              </a:solidFill>
              <a:latin typeface="+mj-lt"/>
              <a:cs typeface="Tahoma" panose="020B0604030504040204" pitchFamily="34" charset="0"/>
            </a:endParaRPr>
          </a:p>
          <a:p>
            <a:pPr marL="0" lvl="0" indent="0" algn="ctr">
              <a:lnSpc>
                <a:spcPct val="90000"/>
              </a:lnSpc>
              <a:spcBef>
                <a:spcPts val="1200"/>
              </a:spcBef>
              <a:spcAft>
                <a:spcPts val="200"/>
              </a:spcAft>
              <a:buClr>
                <a:srgbClr val="1CADE4"/>
              </a:buClr>
              <a:buSzPct val="100000"/>
              <a:buNone/>
              <a:defRPr/>
            </a:pPr>
            <a:r>
              <a:rPr lang="x-none" altLang="en-US" sz="3600" dirty="0">
                <a:solidFill>
                  <a:prstClr val="black"/>
                </a:solidFill>
                <a:latin typeface="+mj-lt"/>
                <a:cs typeface="Tahoma" panose="020B0604030504040204" pitchFamily="34" charset="0"/>
              </a:rPr>
              <a:t>Koje su teškoće imala/ju deca sa kojima se susrećete?</a:t>
            </a:r>
          </a:p>
          <a:p>
            <a:pPr marL="0" lvl="0" indent="0" algn="ctr">
              <a:lnSpc>
                <a:spcPct val="90000"/>
              </a:lnSpc>
              <a:spcBef>
                <a:spcPts val="1200"/>
              </a:spcBef>
              <a:spcAft>
                <a:spcPts val="200"/>
              </a:spcAft>
              <a:buClr>
                <a:srgbClr val="1CADE4"/>
              </a:buClr>
              <a:buSzPct val="100000"/>
              <a:buNone/>
              <a:defRPr/>
            </a:pPr>
            <a:endParaRPr lang="x-none" altLang="en-US" sz="3600" dirty="0">
              <a:solidFill>
                <a:prstClr val="black"/>
              </a:solidFill>
              <a:latin typeface="+mj-lt"/>
              <a:cs typeface="Tahoma" panose="020B0604030504040204" pitchFamily="34" charset="0"/>
            </a:endParaRPr>
          </a:p>
          <a:p>
            <a:pPr marL="0" lvl="0" indent="0" algn="ctr">
              <a:lnSpc>
                <a:spcPct val="90000"/>
              </a:lnSpc>
              <a:spcBef>
                <a:spcPts val="1200"/>
              </a:spcBef>
              <a:spcAft>
                <a:spcPts val="200"/>
              </a:spcAft>
              <a:buClr>
                <a:srgbClr val="1CADE4"/>
              </a:buClr>
              <a:buSzPct val="100000"/>
              <a:buNone/>
              <a:defRPr/>
            </a:pPr>
            <a:r>
              <a:rPr lang="x-none" altLang="en-US" sz="3600" dirty="0">
                <a:solidFill>
                  <a:prstClr val="black"/>
                </a:solidFill>
                <a:latin typeface="+mj-lt"/>
                <a:cs typeface="Tahoma" panose="020B0604030504040204" pitchFamily="34" charset="0"/>
              </a:rPr>
              <a:t>Sa koliko ste dece do sada okvirno radili na pružanju podrške u aktuelnim migracijama?</a:t>
            </a:r>
          </a:p>
          <a:p>
            <a:pPr marL="0" lvl="0" indent="0" algn="just">
              <a:lnSpc>
                <a:spcPct val="90000"/>
              </a:lnSpc>
              <a:spcBef>
                <a:spcPts val="1200"/>
              </a:spcBef>
              <a:spcAft>
                <a:spcPts val="200"/>
              </a:spcAft>
              <a:buClr>
                <a:srgbClr val="1CADE4"/>
              </a:buClr>
              <a:buSzPct val="100000"/>
              <a:buNone/>
              <a:defRPr/>
            </a:pPr>
            <a:endParaRPr lang="x-none" altLang="en-US" sz="2800" b="1" dirty="0">
              <a:solidFill>
                <a:prstClr val="black"/>
              </a:solidFill>
              <a:latin typeface="+mj-lt"/>
              <a:cs typeface="Tahoma" panose="020B0604030504040204" pitchFamily="34" charset="0"/>
            </a:endParaRPr>
          </a:p>
          <a:p>
            <a:endParaRPr lang="sr-Latn-CS" dirty="0">
              <a:latin typeface="+mj-lt"/>
            </a:endParaRPr>
          </a:p>
        </p:txBody>
      </p:sp>
    </p:spTree>
    <p:extLst>
      <p:ext uri="{BB962C8B-B14F-4D97-AF65-F5344CB8AC3E}">
        <p14:creationId xmlns:p14="http://schemas.microsoft.com/office/powerpoint/2010/main" val="19726874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x-none" dirty="0"/>
              <a:t>V</a:t>
            </a:r>
            <a:r>
              <a:rPr lang="x-none" dirty="0" smtClean="0"/>
              <a:t>ežba </a:t>
            </a:r>
            <a:r>
              <a:rPr lang="x-none" dirty="0"/>
              <a:t>1</a:t>
            </a:r>
            <a:endParaRPr lang="en-US" dirty="0"/>
          </a:p>
        </p:txBody>
      </p:sp>
      <p:sp>
        <p:nvSpPr>
          <p:cNvPr id="3" name="Content Placeholder 2"/>
          <p:cNvSpPr>
            <a:spLocks noGrp="1"/>
          </p:cNvSpPr>
          <p:nvPr>
            <p:ph sz="quarter" idx="1"/>
          </p:nvPr>
        </p:nvSpPr>
        <p:spPr>
          <a:xfrm>
            <a:off x="2175764" y="1733061"/>
            <a:ext cx="8153400" cy="5257800"/>
          </a:xfrm>
        </p:spPr>
        <p:txBody>
          <a:bodyPr>
            <a:normAutofit lnSpcReduction="10000"/>
          </a:bodyPr>
          <a:lstStyle/>
          <a:p>
            <a:pPr marL="0" lvl="0" indent="0" algn="ctr">
              <a:lnSpc>
                <a:spcPct val="90000"/>
              </a:lnSpc>
              <a:spcBef>
                <a:spcPts val="1200"/>
              </a:spcBef>
              <a:spcAft>
                <a:spcPts val="200"/>
              </a:spcAft>
              <a:buClr>
                <a:srgbClr val="1CADE4"/>
              </a:buClr>
              <a:buSzPct val="100000"/>
              <a:buNone/>
              <a:defRPr/>
            </a:pPr>
            <a:r>
              <a:rPr lang="x-none" altLang="en-US" sz="2800" b="1" dirty="0" smtClean="0">
                <a:solidFill>
                  <a:prstClr val="black"/>
                </a:solidFill>
                <a:latin typeface="+mj-lt"/>
                <a:cs typeface="Tahoma" panose="020B0604030504040204" pitchFamily="34" charset="0"/>
              </a:rPr>
              <a:t>Vanredne okolnosti i zaštita dece</a:t>
            </a:r>
            <a:endParaRPr lang="x-none" altLang="en-US" sz="2800" b="1" dirty="0">
              <a:solidFill>
                <a:prstClr val="black"/>
              </a:solidFill>
              <a:latin typeface="+mj-lt"/>
              <a:cs typeface="Tahoma" panose="020B0604030504040204" pitchFamily="34" charset="0"/>
            </a:endParaRPr>
          </a:p>
          <a:p>
            <a:pPr marL="0" lvl="0" indent="0" algn="ctr">
              <a:lnSpc>
                <a:spcPct val="90000"/>
              </a:lnSpc>
              <a:spcBef>
                <a:spcPts val="1200"/>
              </a:spcBef>
              <a:spcAft>
                <a:spcPts val="200"/>
              </a:spcAft>
              <a:buClr>
                <a:srgbClr val="1CADE4"/>
              </a:buClr>
              <a:buSzPct val="100000"/>
              <a:buNone/>
              <a:defRPr/>
            </a:pPr>
            <a:r>
              <a:rPr lang="x-none" altLang="en-US" sz="2800" dirty="0" smtClean="0">
                <a:solidFill>
                  <a:prstClr val="black"/>
                </a:solidFill>
                <a:latin typeface="+mj-lt"/>
                <a:cs typeface="Tahoma" panose="020B0604030504040204" pitchFamily="34" charset="0"/>
              </a:rPr>
              <a:t>Rad u malim grupama</a:t>
            </a:r>
            <a:endParaRPr lang="x-none" altLang="en-US" sz="2800" dirty="0">
              <a:solidFill>
                <a:prstClr val="black"/>
              </a:solidFill>
              <a:latin typeface="+mj-lt"/>
              <a:cs typeface="Tahoma" panose="020B0604030504040204" pitchFamily="34" charset="0"/>
            </a:endParaRPr>
          </a:p>
          <a:p>
            <a:pPr marL="0" lvl="0" indent="0" algn="just">
              <a:lnSpc>
                <a:spcPct val="90000"/>
              </a:lnSpc>
              <a:spcBef>
                <a:spcPts val="1200"/>
              </a:spcBef>
              <a:spcAft>
                <a:spcPts val="200"/>
              </a:spcAft>
              <a:buClr>
                <a:srgbClr val="1CADE4"/>
              </a:buClr>
              <a:buSzPct val="100000"/>
              <a:buNone/>
              <a:defRPr/>
            </a:pPr>
            <a:r>
              <a:rPr lang="x-none" altLang="en-US" sz="2800" dirty="0" smtClean="0">
                <a:solidFill>
                  <a:prstClr val="black"/>
                </a:solidFill>
                <a:latin typeface="+mj-lt"/>
                <a:cs typeface="Tahoma" panose="020B0604030504040204" pitchFamily="34" charset="0"/>
              </a:rPr>
              <a:t>Nakon diskusije navedite :</a:t>
            </a:r>
          </a:p>
          <a:p>
            <a:pPr marL="0" lvl="0" indent="0" algn="just">
              <a:lnSpc>
                <a:spcPct val="90000"/>
              </a:lnSpc>
              <a:spcBef>
                <a:spcPts val="1200"/>
              </a:spcBef>
              <a:spcAft>
                <a:spcPts val="200"/>
              </a:spcAft>
              <a:buClr>
                <a:srgbClr val="1CADE4"/>
              </a:buClr>
              <a:buSzPct val="100000"/>
              <a:buNone/>
              <a:defRPr/>
            </a:pPr>
            <a:r>
              <a:rPr lang="x-none" altLang="en-US" sz="2800" dirty="0" smtClean="0">
                <a:solidFill>
                  <a:prstClr val="black"/>
                </a:solidFill>
                <a:latin typeface="+mj-lt"/>
                <a:cs typeface="Tahoma" panose="020B0604030504040204" pitchFamily="34" charset="0"/>
              </a:rPr>
              <a:t>I grupa: Kako vanredne okolnosti utiču na zaštitu dece?</a:t>
            </a:r>
          </a:p>
          <a:p>
            <a:pPr marL="0" lvl="0" indent="0" algn="just">
              <a:lnSpc>
                <a:spcPct val="90000"/>
              </a:lnSpc>
              <a:spcBef>
                <a:spcPts val="1200"/>
              </a:spcBef>
              <a:spcAft>
                <a:spcPts val="200"/>
              </a:spcAft>
              <a:buClr>
                <a:srgbClr val="1CADE4"/>
              </a:buClr>
              <a:buSzPct val="100000"/>
              <a:buNone/>
              <a:defRPr/>
            </a:pPr>
            <a:r>
              <a:rPr lang="x-none" altLang="en-US" sz="2800" dirty="0" smtClean="0">
                <a:solidFill>
                  <a:prstClr val="black"/>
                </a:solidFill>
                <a:latin typeface="+mj-lt"/>
                <a:cs typeface="Tahoma" panose="020B0604030504040204" pitchFamily="34" charset="0"/>
              </a:rPr>
              <a:t>II grupa: Sa kojim rizicima se deca u vanrednim okolnostima </a:t>
            </a:r>
            <a:r>
              <a:rPr lang="en-US" altLang="en-US" sz="2800" dirty="0" err="1" smtClean="0">
                <a:solidFill>
                  <a:prstClr val="black"/>
                </a:solidFill>
                <a:latin typeface="+mj-lt"/>
                <a:cs typeface="Tahoma" panose="020B0604030504040204" pitchFamily="34" charset="0"/>
              </a:rPr>
              <a:t>susrecu</a:t>
            </a:r>
            <a:endParaRPr lang="x-none" altLang="en-US" sz="2800" dirty="0" smtClean="0">
              <a:solidFill>
                <a:prstClr val="black"/>
              </a:solidFill>
              <a:latin typeface="+mj-lt"/>
              <a:cs typeface="Tahoma" panose="020B0604030504040204" pitchFamily="34" charset="0"/>
            </a:endParaRPr>
          </a:p>
          <a:p>
            <a:pPr marL="0" lvl="0" indent="0" algn="just">
              <a:lnSpc>
                <a:spcPct val="90000"/>
              </a:lnSpc>
              <a:spcBef>
                <a:spcPts val="1200"/>
              </a:spcBef>
              <a:spcAft>
                <a:spcPts val="200"/>
              </a:spcAft>
              <a:buClr>
                <a:srgbClr val="1CADE4"/>
              </a:buClr>
              <a:buSzPct val="100000"/>
              <a:buNone/>
              <a:defRPr/>
            </a:pPr>
            <a:r>
              <a:rPr lang="x-none" altLang="en-US" sz="2800" dirty="0" smtClean="0">
                <a:solidFill>
                  <a:prstClr val="black"/>
                </a:solidFill>
                <a:latin typeface="+mj-lt"/>
                <a:cs typeface="Tahoma" panose="020B0604030504040204" pitchFamily="34" charset="0"/>
              </a:rPr>
              <a:t>III grupa: Šta je zanemarivanje i zlostavljanje dece i kako do njega dolazi</a:t>
            </a:r>
          </a:p>
          <a:p>
            <a:pPr marL="0" lvl="0" indent="0" algn="just">
              <a:lnSpc>
                <a:spcPct val="90000"/>
              </a:lnSpc>
              <a:spcBef>
                <a:spcPts val="1200"/>
              </a:spcBef>
              <a:spcAft>
                <a:spcPts val="200"/>
              </a:spcAft>
              <a:buClr>
                <a:srgbClr val="1CADE4"/>
              </a:buClr>
              <a:buSzPct val="100000"/>
              <a:buNone/>
              <a:defRPr/>
            </a:pPr>
            <a:r>
              <a:rPr lang="x-none" altLang="en-US" sz="2800" dirty="0" smtClean="0">
                <a:solidFill>
                  <a:prstClr val="black"/>
                </a:solidFill>
                <a:latin typeface="+mj-lt"/>
                <a:cs typeface="Tahoma" panose="020B0604030504040204" pitchFamily="34" charset="0"/>
              </a:rPr>
              <a:t>IV grupa: zašto je važno zaštiti decu u vanrednim okolnostima</a:t>
            </a:r>
          </a:p>
          <a:p>
            <a:pPr marL="0" lvl="0" indent="0" algn="just">
              <a:lnSpc>
                <a:spcPct val="90000"/>
              </a:lnSpc>
              <a:spcBef>
                <a:spcPts val="1200"/>
              </a:spcBef>
              <a:spcAft>
                <a:spcPts val="200"/>
              </a:spcAft>
              <a:buClr>
                <a:srgbClr val="1CADE4"/>
              </a:buClr>
              <a:buSzPct val="100000"/>
              <a:buNone/>
              <a:defRPr/>
            </a:pPr>
            <a:r>
              <a:rPr lang="x-none" altLang="en-US" sz="2800" dirty="0" smtClean="0">
                <a:solidFill>
                  <a:prstClr val="black"/>
                </a:solidFill>
                <a:latin typeface="+mj-lt"/>
                <a:cs typeface="Tahoma" panose="020B0604030504040204" pitchFamily="34" charset="0"/>
              </a:rPr>
              <a:t>V grupa: ko je sve odgovoran za zaštitu dece</a:t>
            </a:r>
            <a:endParaRPr lang="x-none" altLang="en-US" sz="2800" dirty="0">
              <a:solidFill>
                <a:prstClr val="black"/>
              </a:solidFill>
              <a:latin typeface="+mj-lt"/>
              <a:cs typeface="Tahoma" panose="020B0604030504040204" pitchFamily="34" charset="0"/>
            </a:endParaRPr>
          </a:p>
          <a:p>
            <a:endParaRPr lang="sr-Latn-CS" dirty="0">
              <a:latin typeface="+mj-lt"/>
            </a:endParaRPr>
          </a:p>
          <a:p>
            <a:pPr marL="0" indent="0" algn="ctr">
              <a:buNone/>
            </a:pPr>
            <a:endParaRPr lang="en-US" dirty="0">
              <a:latin typeface="+mj-lt"/>
            </a:endParaRPr>
          </a:p>
        </p:txBody>
      </p:sp>
      <p:pic>
        <p:nvPicPr>
          <p:cNvPr id="4" name="Picture 3">
            <a:extLst>
              <a:ext uri="{FF2B5EF4-FFF2-40B4-BE49-F238E27FC236}">
                <a16:creationId xmlns="" xmlns:a16="http://schemas.microsoft.com/office/drawing/2014/main" id="{DD395546-A7ED-4FC2-B36C-9914F0E92A0A}"/>
              </a:ext>
            </a:extLst>
          </p:cNvPr>
          <p:cNvPicPr>
            <a:picLocks noChangeAspect="1"/>
          </p:cNvPicPr>
          <p:nvPr/>
        </p:nvPicPr>
        <p:blipFill>
          <a:blip r:embed="rId3"/>
          <a:stretch>
            <a:fillRect/>
          </a:stretch>
        </p:blipFill>
        <p:spPr>
          <a:xfrm>
            <a:off x="10248652" y="4756367"/>
            <a:ext cx="1798476" cy="1737511"/>
          </a:xfrm>
          <a:prstGeom prst="rect">
            <a:avLst/>
          </a:prstGeom>
        </p:spPr>
      </p:pic>
    </p:spTree>
    <p:extLst>
      <p:ext uri="{BB962C8B-B14F-4D97-AF65-F5344CB8AC3E}">
        <p14:creationId xmlns:p14="http://schemas.microsoft.com/office/powerpoint/2010/main" val="30611532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7BCEDF-94E5-48D1-BD78-D32048D61C36}"/>
              </a:ext>
            </a:extLst>
          </p:cNvPr>
          <p:cNvSpPr>
            <a:spLocks noGrp="1"/>
          </p:cNvSpPr>
          <p:nvPr>
            <p:ph type="title"/>
          </p:nvPr>
        </p:nvSpPr>
        <p:spPr/>
        <p:txBody>
          <a:bodyPr/>
          <a:lstStyle/>
          <a:p>
            <a:r>
              <a:rPr lang="x-none" dirty="0" smtClean="0"/>
              <a:t>Kako vanredna situacija utiče na zaštitu dece</a:t>
            </a:r>
            <a:endParaRPr lang="en-US" dirty="0"/>
          </a:p>
        </p:txBody>
      </p:sp>
      <p:sp>
        <p:nvSpPr>
          <p:cNvPr id="3" name="Content Placeholder 2">
            <a:extLst>
              <a:ext uri="{FF2B5EF4-FFF2-40B4-BE49-F238E27FC236}">
                <a16:creationId xmlns="" xmlns:a16="http://schemas.microsoft.com/office/drawing/2014/main" id="{F10CE90E-21C6-48F0-BAD6-CAC5A98E54BC}"/>
              </a:ext>
            </a:extLst>
          </p:cNvPr>
          <p:cNvSpPr>
            <a:spLocks noGrp="1"/>
          </p:cNvSpPr>
          <p:nvPr>
            <p:ph sz="quarter" idx="1"/>
          </p:nvPr>
        </p:nvSpPr>
        <p:spPr/>
        <p:txBody>
          <a:bodyPr>
            <a:normAutofit fontScale="92500" lnSpcReduction="20000"/>
          </a:bodyPr>
          <a:lstStyle/>
          <a:p>
            <a:pPr marL="0" indent="0">
              <a:buNone/>
            </a:pPr>
            <a:endParaRPr lang="sr-Latn-CS" dirty="0"/>
          </a:p>
          <a:p>
            <a:pPr marL="0" indent="0">
              <a:buNone/>
            </a:pPr>
            <a:r>
              <a:rPr lang="sr-Latn-CS" dirty="0"/>
              <a:t>	Povećava rizik po </a:t>
            </a:r>
            <a:r>
              <a:rPr lang="sr-Latn-CS" dirty="0" smtClean="0"/>
              <a:t>decu</a:t>
            </a:r>
          </a:p>
          <a:p>
            <a:pPr marL="0" indent="0">
              <a:buNone/>
            </a:pPr>
            <a:endParaRPr lang="sr-Latn-CS" dirty="0"/>
          </a:p>
          <a:p>
            <a:pPr marL="0" indent="0">
              <a:buNone/>
            </a:pPr>
            <a:r>
              <a:rPr lang="sr-Latn-CS" dirty="0"/>
              <a:t>	Slabi postojeće kapacitete sistema /smanjenje dostupnosti podrške </a:t>
            </a:r>
            <a:r>
              <a:rPr lang="sr-Latn-CS" dirty="0" smtClean="0"/>
              <a:t>deci</a:t>
            </a:r>
          </a:p>
          <a:p>
            <a:pPr marL="0" indent="0">
              <a:buNone/>
            </a:pPr>
            <a:endParaRPr lang="sr-Latn-CS" dirty="0"/>
          </a:p>
          <a:p>
            <a:pPr marL="0" indent="0">
              <a:buNone/>
            </a:pPr>
            <a:r>
              <a:rPr lang="sr-Latn-CS" dirty="0"/>
              <a:t>	Donosi nove potrebe, nove </a:t>
            </a:r>
            <a:r>
              <a:rPr lang="sr-Latn-CS" dirty="0" err="1"/>
              <a:t>zahteve</a:t>
            </a:r>
            <a:r>
              <a:rPr lang="sr-Latn-CS" dirty="0"/>
              <a:t> za odgovorom zajednice</a:t>
            </a:r>
          </a:p>
          <a:p>
            <a:endParaRPr lang="en-US" dirty="0"/>
          </a:p>
        </p:txBody>
      </p:sp>
      <p:sp>
        <p:nvSpPr>
          <p:cNvPr id="4" name="Content Placeholder 3">
            <a:extLst>
              <a:ext uri="{FF2B5EF4-FFF2-40B4-BE49-F238E27FC236}">
                <a16:creationId xmlns="" xmlns:a16="http://schemas.microsoft.com/office/drawing/2014/main" id="{6AA8EEA1-4F7F-4A30-ACFC-3886E187ADF4}"/>
              </a:ext>
            </a:extLst>
          </p:cNvPr>
          <p:cNvSpPr>
            <a:spLocks noGrp="1"/>
          </p:cNvSpPr>
          <p:nvPr>
            <p:ph sz="quarter" idx="2"/>
          </p:nvPr>
        </p:nvSpPr>
        <p:spPr/>
        <p:txBody>
          <a:bodyPr>
            <a:normAutofit fontScale="92500" lnSpcReduction="20000"/>
          </a:bodyPr>
          <a:lstStyle/>
          <a:p>
            <a:pPr marL="0" indent="0">
              <a:buNone/>
            </a:pPr>
            <a:r>
              <a:rPr lang="x-none" dirty="0" smtClean="0"/>
              <a:t>Zavisi </a:t>
            </a:r>
            <a:r>
              <a:rPr lang="x-none" dirty="0"/>
              <a:t>od:</a:t>
            </a:r>
          </a:p>
          <a:p>
            <a:pPr>
              <a:buFont typeface="Wingdings" panose="05000000000000000000" pitchFamily="2" charset="2"/>
              <a:buChar char="q"/>
            </a:pPr>
            <a:r>
              <a:rPr lang="x-none" dirty="0" smtClean="0"/>
              <a:t>broja </a:t>
            </a:r>
            <a:r>
              <a:rPr lang="x-none" dirty="0"/>
              <a:t>pogođene dece</a:t>
            </a:r>
          </a:p>
          <a:p>
            <a:pPr>
              <a:buFont typeface="Wingdings" panose="05000000000000000000" pitchFamily="2" charset="2"/>
              <a:buChar char="q"/>
            </a:pPr>
            <a:r>
              <a:rPr lang="x-none" dirty="0"/>
              <a:t>Vrste problema sa kojima se dečja zaštita inače susreće</a:t>
            </a:r>
          </a:p>
          <a:p>
            <a:pPr>
              <a:buFont typeface="Wingdings" panose="05000000000000000000" pitchFamily="2" charset="2"/>
              <a:buChar char="q"/>
            </a:pPr>
            <a:r>
              <a:rPr lang="x-none" dirty="0" smtClean="0"/>
              <a:t>Nivoa </a:t>
            </a:r>
            <a:r>
              <a:rPr lang="x-none" dirty="0"/>
              <a:t>stabilnosti i organizovanosti države i ključnih sistema pre nastanka vanredne situacije i za vreme vanredne situacije</a:t>
            </a:r>
          </a:p>
          <a:p>
            <a:pPr>
              <a:buFont typeface="Wingdings" panose="05000000000000000000" pitchFamily="2" charset="2"/>
              <a:buChar char="q"/>
            </a:pPr>
            <a:r>
              <a:rPr lang="x-none" dirty="0" smtClean="0"/>
              <a:t>Kapaciteta </a:t>
            </a:r>
            <a:r>
              <a:rPr lang="x-none" dirty="0"/>
              <a:t>zemlje da odgovori na vanrednu situaciju  </a:t>
            </a:r>
          </a:p>
          <a:p>
            <a:pPr>
              <a:buFont typeface="Wingdings" panose="05000000000000000000" pitchFamily="2" charset="2"/>
              <a:buChar char="q"/>
            </a:pPr>
            <a:r>
              <a:rPr lang="x-none" dirty="0" smtClean="0"/>
              <a:t>Prirode </a:t>
            </a:r>
            <a:r>
              <a:rPr lang="x-none" dirty="0"/>
              <a:t>same vanredne situacije</a:t>
            </a:r>
          </a:p>
          <a:p>
            <a:endParaRPr lang="en-US" dirty="0"/>
          </a:p>
        </p:txBody>
      </p:sp>
    </p:spTree>
    <p:extLst>
      <p:ext uri="{BB962C8B-B14F-4D97-AF65-F5344CB8AC3E}">
        <p14:creationId xmlns:p14="http://schemas.microsoft.com/office/powerpoint/2010/main" val="2134216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x-none" i="1" dirty="0" smtClean="0"/>
              <a:t>Sa kojim rizicima se deca susreću</a:t>
            </a:r>
            <a:endParaRPr lang="en-US" i="1" dirty="0"/>
          </a:p>
        </p:txBody>
      </p:sp>
      <p:sp>
        <p:nvSpPr>
          <p:cNvPr id="3" name="Content Placeholder 2"/>
          <p:cNvSpPr>
            <a:spLocks noGrp="1"/>
          </p:cNvSpPr>
          <p:nvPr>
            <p:ph sz="quarter" idx="1"/>
          </p:nvPr>
        </p:nvSpPr>
        <p:spPr>
          <a:xfrm>
            <a:off x="2136648" y="1600200"/>
            <a:ext cx="8153400" cy="4939145"/>
          </a:xfrm>
        </p:spPr>
        <p:txBody>
          <a:bodyPr>
            <a:normAutofit fontScale="92500" lnSpcReduction="10000"/>
          </a:bodyPr>
          <a:lstStyle/>
          <a:p>
            <a:pPr marL="0" indent="0">
              <a:buNone/>
            </a:pPr>
            <a:r>
              <a:rPr lang="x-none" dirty="0"/>
              <a:t>Separacija dece od roditelja</a:t>
            </a:r>
          </a:p>
          <a:p>
            <a:pPr marL="0" indent="0">
              <a:buNone/>
            </a:pPr>
            <a:r>
              <a:rPr lang="x-none" dirty="0"/>
              <a:t>Ekstremno zanemarivanje potreba dece</a:t>
            </a:r>
          </a:p>
          <a:p>
            <a:pPr marL="0" indent="0">
              <a:buNone/>
            </a:pPr>
            <a:r>
              <a:rPr lang="x-none" dirty="0"/>
              <a:t>Fizičko, seksualno i emocionalno zlostavljanje</a:t>
            </a:r>
          </a:p>
          <a:p>
            <a:pPr marL="0" indent="0">
              <a:buNone/>
            </a:pPr>
            <a:r>
              <a:rPr lang="x-none" dirty="0"/>
              <a:t>Psihološke teškoće i trauma deteta</a:t>
            </a:r>
          </a:p>
          <a:p>
            <a:pPr marL="0" indent="0">
              <a:buNone/>
            </a:pPr>
            <a:r>
              <a:rPr lang="x-none" dirty="0"/>
              <a:t>Eksploatacija dece i trgovina ljudima </a:t>
            </a:r>
          </a:p>
          <a:p>
            <a:pPr marL="0" indent="0">
              <a:buNone/>
            </a:pPr>
            <a:r>
              <a:rPr lang="x-none" dirty="0"/>
              <a:t>Ugroženo zdravlje ili život</a:t>
            </a:r>
          </a:p>
          <a:p>
            <a:pPr marL="0" indent="0">
              <a:buNone/>
            </a:pPr>
            <a:r>
              <a:rPr lang="x-none" dirty="0"/>
              <a:t>Uskraćena prava i usluge</a:t>
            </a:r>
          </a:p>
          <a:p>
            <a:pPr marL="0" indent="0">
              <a:buNone/>
            </a:pPr>
            <a:endParaRPr lang="x-none" dirty="0">
              <a:solidFill>
                <a:srgbClr val="0000CC"/>
              </a:solidFill>
            </a:endParaRPr>
          </a:p>
          <a:p>
            <a:pPr marL="0" indent="0">
              <a:buNone/>
            </a:pPr>
            <a:r>
              <a:rPr lang="x-none" dirty="0">
                <a:solidFill>
                  <a:srgbClr val="0000CC"/>
                </a:solidFill>
              </a:rPr>
              <a:t>Najveći deo emocionalne patnje dece  direktno je povezan sa trenutnim starhovima, brigama i neizvesnom budućnoćšću</a:t>
            </a:r>
            <a:endParaRPr lang="x-none" dirty="0"/>
          </a:p>
          <a:p>
            <a:endParaRPr lang="sr-Latn-CS" baseline="0" noProof="0" dirty="0"/>
          </a:p>
        </p:txBody>
      </p:sp>
    </p:spTree>
    <p:extLst>
      <p:ext uri="{BB962C8B-B14F-4D97-AF65-F5344CB8AC3E}">
        <p14:creationId xmlns:p14="http://schemas.microsoft.com/office/powerpoint/2010/main" val="27794015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x-none" i="1" dirty="0"/>
              <a:t>Šta je </a:t>
            </a:r>
            <a:r>
              <a:rPr lang="x-none" i="1" dirty="0" err="1"/>
              <a:t>zanemraivanje</a:t>
            </a:r>
            <a:r>
              <a:rPr lang="x-none" i="1" dirty="0"/>
              <a:t> i zlostavljanje dece</a:t>
            </a:r>
            <a:r>
              <a:rPr lang="x-none" dirty="0"/>
              <a:t>?</a:t>
            </a:r>
            <a:endParaRPr lang="en-US" dirty="0"/>
          </a:p>
        </p:txBody>
      </p:sp>
      <p:sp>
        <p:nvSpPr>
          <p:cNvPr id="3" name="Content Placeholder 2"/>
          <p:cNvSpPr>
            <a:spLocks noGrp="1"/>
          </p:cNvSpPr>
          <p:nvPr>
            <p:ph sz="quarter" idx="1"/>
          </p:nvPr>
        </p:nvSpPr>
        <p:spPr>
          <a:xfrm>
            <a:off x="2136648" y="1600200"/>
            <a:ext cx="8153400" cy="4939145"/>
          </a:xfrm>
        </p:spPr>
        <p:txBody>
          <a:bodyPr>
            <a:normAutofit/>
          </a:bodyPr>
          <a:lstStyle/>
          <a:p>
            <a:pPr marL="0" indent="0">
              <a:buNone/>
            </a:pPr>
            <a:r>
              <a:rPr lang="sr-Latn-CS" dirty="0" smtClean="0"/>
              <a:t>Zlostavljanje </a:t>
            </a:r>
            <a:r>
              <a:rPr lang="sr-Latn-CS" dirty="0"/>
              <a:t>dece: voljni čin lošeg postupanja / propusta koji može da naškodi /verovatno može da naškodi bezbednosti, dobrobiti, dostojanstvu, ili razvoju deteta</a:t>
            </a:r>
          </a:p>
          <a:p>
            <a:pPr marL="0" indent="0">
              <a:buNone/>
            </a:pPr>
            <a:endParaRPr lang="sr-Latn-CS" dirty="0" smtClean="0">
              <a:solidFill>
                <a:srgbClr val="0000CC"/>
              </a:solidFill>
            </a:endParaRPr>
          </a:p>
          <a:p>
            <a:pPr marL="0" indent="0">
              <a:buNone/>
            </a:pPr>
            <a:r>
              <a:rPr lang="sr-Latn-CS" dirty="0" smtClean="0">
                <a:solidFill>
                  <a:srgbClr val="0000CC"/>
                </a:solidFill>
              </a:rPr>
              <a:t>Zlostavljanje </a:t>
            </a:r>
            <a:r>
              <a:rPr lang="sr-Latn-CS" dirty="0">
                <a:solidFill>
                  <a:srgbClr val="0000CC"/>
                </a:solidFill>
              </a:rPr>
              <a:t>je moguće jer su odrasli u poziciji moći u odnosu na decu (to uključuje srodnike, nastavnike, rukovodioce i službenike službi)</a:t>
            </a:r>
            <a:endParaRPr lang="sr-Latn-CS" baseline="0" noProof="0" dirty="0">
              <a:solidFill>
                <a:srgbClr val="0000CC"/>
              </a:solidFill>
            </a:endParaRPr>
          </a:p>
        </p:txBody>
      </p:sp>
    </p:spTree>
    <p:extLst>
      <p:ext uri="{BB962C8B-B14F-4D97-AF65-F5344CB8AC3E}">
        <p14:creationId xmlns:p14="http://schemas.microsoft.com/office/powerpoint/2010/main" val="12089636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x-none" i="1" dirty="0" smtClean="0"/>
              <a:t>Oblici zlostavljanja dece</a:t>
            </a:r>
            <a:endParaRPr lang="en-US" dirty="0"/>
          </a:p>
        </p:txBody>
      </p:sp>
      <p:sp>
        <p:nvSpPr>
          <p:cNvPr id="3" name="Content Placeholder 2"/>
          <p:cNvSpPr>
            <a:spLocks noGrp="1"/>
          </p:cNvSpPr>
          <p:nvPr>
            <p:ph sz="quarter" idx="1"/>
          </p:nvPr>
        </p:nvSpPr>
        <p:spPr>
          <a:xfrm>
            <a:off x="2136648" y="1600200"/>
            <a:ext cx="8153400" cy="4939145"/>
          </a:xfrm>
        </p:spPr>
        <p:txBody>
          <a:bodyPr>
            <a:normAutofit/>
          </a:bodyPr>
          <a:lstStyle/>
          <a:p>
            <a:pPr>
              <a:buFont typeface="Wingdings" panose="05000000000000000000" pitchFamily="2" charset="2"/>
              <a:buChar char="q"/>
            </a:pPr>
            <a:r>
              <a:rPr lang="sr-Latn-CS" dirty="0" smtClean="0"/>
              <a:t>Fizičko</a:t>
            </a:r>
          </a:p>
          <a:p>
            <a:pPr>
              <a:buFont typeface="Wingdings" panose="05000000000000000000" pitchFamily="2" charset="2"/>
              <a:buChar char="q"/>
            </a:pPr>
            <a:r>
              <a:rPr lang="sr-Latn-CS" baseline="0" noProof="0" dirty="0" smtClean="0"/>
              <a:t>Emotivno/psihološko</a:t>
            </a:r>
          </a:p>
          <a:p>
            <a:pPr>
              <a:buFont typeface="Wingdings" panose="05000000000000000000" pitchFamily="2" charset="2"/>
              <a:buChar char="q"/>
            </a:pPr>
            <a:r>
              <a:rPr lang="sr-Latn-CS" dirty="0" smtClean="0"/>
              <a:t>Seksualno </a:t>
            </a:r>
          </a:p>
          <a:p>
            <a:pPr>
              <a:buFont typeface="Wingdings" panose="05000000000000000000" pitchFamily="2" charset="2"/>
              <a:buChar char="q"/>
            </a:pPr>
            <a:r>
              <a:rPr lang="sr-Latn-CS" baseline="0" noProof="0" dirty="0" smtClean="0"/>
              <a:t>Eksploatacija</a:t>
            </a:r>
          </a:p>
          <a:p>
            <a:pPr>
              <a:buFont typeface="Wingdings" panose="05000000000000000000" pitchFamily="2" charset="2"/>
              <a:buChar char="q"/>
            </a:pPr>
            <a:r>
              <a:rPr lang="sr-Latn-CS" dirty="0" smtClean="0"/>
              <a:t>Zanemarivanje</a:t>
            </a:r>
            <a:endParaRPr lang="sr-Latn-CS" baseline="0" noProof="0" dirty="0"/>
          </a:p>
        </p:txBody>
      </p:sp>
    </p:spTree>
    <p:extLst>
      <p:ext uri="{BB962C8B-B14F-4D97-AF65-F5344CB8AC3E}">
        <p14:creationId xmlns:p14="http://schemas.microsoft.com/office/powerpoint/2010/main" val="3310740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jpeg"/></Relationships>
</file>

<file path=ppt/theme/theme1.xml><?xml version="1.0" encoding="utf-8"?>
<a:theme xmlns:a="http://schemas.openxmlformats.org/drawingml/2006/main" name="Integral">
  <a:themeElements>
    <a:clrScheme name="Integral">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Integral">
      <a:majorFont>
        <a:latin typeface="Tw Cen MT Condensed"/>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l">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Median">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2113</TotalTime>
  <Words>1071</Words>
  <Application>Microsoft Macintosh PowerPoint</Application>
  <PresentationFormat>Custom</PresentationFormat>
  <Paragraphs>182</Paragraphs>
  <Slides>20</Slides>
  <Notes>15</Notes>
  <HiddenSlides>0</HiddenSlides>
  <MMClips>0</MMClips>
  <ScaleCrop>false</ScaleCrop>
  <HeadingPairs>
    <vt:vector size="4" baseType="variant">
      <vt:variant>
        <vt:lpstr>Theme</vt:lpstr>
      </vt:variant>
      <vt:variant>
        <vt:i4>2</vt:i4>
      </vt:variant>
      <vt:variant>
        <vt:lpstr>Slide Titles</vt:lpstr>
      </vt:variant>
      <vt:variant>
        <vt:i4>20</vt:i4>
      </vt:variant>
    </vt:vector>
  </HeadingPairs>
  <TitlesOfParts>
    <vt:vector size="22" baseType="lpstr">
      <vt:lpstr>Integral</vt:lpstr>
      <vt:lpstr>Median</vt:lpstr>
      <vt:lpstr>PROCEDURE ZAŠTITE DECE IZBEGLICA/MIGRANATA</vt:lpstr>
      <vt:lpstr>Vanredna situacija?</vt:lpstr>
      <vt:lpstr>Dete</vt:lpstr>
      <vt:lpstr>Iskustvo u radu sa decom </vt:lpstr>
      <vt:lpstr>Vežba 1</vt:lpstr>
      <vt:lpstr>Kako vanredna situacija utiče na zaštitu dece</vt:lpstr>
      <vt:lpstr>Sa kojim rizicima se deca susreću</vt:lpstr>
      <vt:lpstr>Šta je zanemraivanje i zlostavljanje dece?</vt:lpstr>
      <vt:lpstr>Oblici zlostavljanja dece</vt:lpstr>
      <vt:lpstr>Vulnerabilnost deteta –ključni pojam</vt:lpstr>
      <vt:lpstr>Zašto je važno zaštiti decu u vanrednim okolnostima?</vt:lpstr>
      <vt:lpstr>Zaštićena sredina –odgovornost za zaštitu dece</vt:lpstr>
      <vt:lpstr>Zaštita dece u vanrednim situacijama</vt:lpstr>
      <vt:lpstr>Zaštita dece u vanrednim situacijama</vt:lpstr>
      <vt:lpstr>Osnovni principi zaštite dece </vt:lpstr>
      <vt:lpstr> NAJBOLJI INTERES DETETA</vt:lpstr>
      <vt:lpstr>Najbolji interes deteta</vt:lpstr>
      <vt:lpstr>Karakteristike procesa odlučivanja o NID</vt:lpstr>
      <vt:lpstr>Odlučivanje o Najboljim interesima</vt:lpstr>
      <vt:lpstr>Ključno za zaštitu dece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STANDARDNE OPERATIVNE PROCEDURE  </dc:title>
  <dc:creator>Lidija</dc:creator>
  <cp:lastModifiedBy>Danijela Radic</cp:lastModifiedBy>
  <cp:revision>136</cp:revision>
  <dcterms:created xsi:type="dcterms:W3CDTF">2017-04-18T20:40:08Z</dcterms:created>
  <dcterms:modified xsi:type="dcterms:W3CDTF">2018-11-01T12:33:34Z</dcterms:modified>
</cp:coreProperties>
</file>